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6"/>
  </p:notesMasterIdLst>
  <p:sldIdLst>
    <p:sldId id="379" r:id="rId2"/>
    <p:sldId id="376" r:id="rId3"/>
    <p:sldId id="257" r:id="rId4"/>
    <p:sldId id="377" r:id="rId5"/>
    <p:sldId id="382" r:id="rId6"/>
    <p:sldId id="363" r:id="rId7"/>
    <p:sldId id="361" r:id="rId8"/>
    <p:sldId id="360" r:id="rId9"/>
    <p:sldId id="372" r:id="rId10"/>
    <p:sldId id="365" r:id="rId11"/>
    <p:sldId id="366" r:id="rId12"/>
    <p:sldId id="367" r:id="rId13"/>
    <p:sldId id="368" r:id="rId14"/>
    <p:sldId id="369" r:id="rId15"/>
    <p:sldId id="374" r:id="rId16"/>
    <p:sldId id="375" r:id="rId17"/>
    <p:sldId id="352" r:id="rId18"/>
    <p:sldId id="380" r:id="rId19"/>
    <p:sldId id="351" r:id="rId20"/>
    <p:sldId id="357" r:id="rId21"/>
    <p:sldId id="358" r:id="rId22"/>
    <p:sldId id="378" r:id="rId23"/>
    <p:sldId id="383" r:id="rId24"/>
    <p:sldId id="381" r:id="rId25"/>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rielle Burgoyne" initials="MB" lastIdx="12" clrIdx="0">
    <p:extLst>
      <p:ext uri="{19B8F6BF-5375-455C-9EA6-DF929625EA0E}">
        <p15:presenceInfo xmlns:p15="http://schemas.microsoft.com/office/powerpoint/2012/main" userId="S::MBurgoyne@nado.org::994eab87-4e6b-41f6-9bae-4ae22cd79c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45" autoAdjust="0"/>
    <p:restoredTop sz="62950" autoAdjust="0"/>
  </p:normalViewPr>
  <p:slideViewPr>
    <p:cSldViewPr snapToGrid="0">
      <p:cViewPr varScale="1">
        <p:scale>
          <a:sx n="66" d="100"/>
          <a:sy n="66" d="100"/>
        </p:scale>
        <p:origin x="229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rielle Burgoyne" userId="994eab87-4e6b-41f6-9bae-4ae22cd79cd1" providerId="ADAL" clId="{447C2951-E95D-43BA-8B84-F60C5A486251}"/>
    <pc:docChg chg="modSld">
      <pc:chgData name="Mirielle Burgoyne" userId="994eab87-4e6b-41f6-9bae-4ae22cd79cd1" providerId="ADAL" clId="{447C2951-E95D-43BA-8B84-F60C5A486251}" dt="2022-02-07T13:28:02.774" v="30" actId="5793"/>
      <pc:docMkLst>
        <pc:docMk/>
      </pc:docMkLst>
      <pc:sldChg chg="modNotesTx">
        <pc:chgData name="Mirielle Burgoyne" userId="994eab87-4e6b-41f6-9bae-4ae22cd79cd1" providerId="ADAL" clId="{447C2951-E95D-43BA-8B84-F60C5A486251}" dt="2022-02-07T13:26:51.239" v="2" actId="20577"/>
        <pc:sldMkLst>
          <pc:docMk/>
          <pc:sldMk cId="2988125491" sldId="257"/>
        </pc:sldMkLst>
      </pc:sldChg>
      <pc:sldChg chg="modNotesTx">
        <pc:chgData name="Mirielle Burgoyne" userId="994eab87-4e6b-41f6-9bae-4ae22cd79cd1" providerId="ADAL" clId="{447C2951-E95D-43BA-8B84-F60C5A486251}" dt="2022-02-07T13:27:06.323" v="7" actId="5793"/>
        <pc:sldMkLst>
          <pc:docMk/>
          <pc:sldMk cId="2290309053" sldId="360"/>
        </pc:sldMkLst>
      </pc:sldChg>
      <pc:sldChg chg="modNotesTx">
        <pc:chgData name="Mirielle Burgoyne" userId="994eab87-4e6b-41f6-9bae-4ae22cd79cd1" providerId="ADAL" clId="{447C2951-E95D-43BA-8B84-F60C5A486251}" dt="2022-02-07T13:28:02.774" v="30" actId="5793"/>
        <pc:sldMkLst>
          <pc:docMk/>
          <pc:sldMk cId="646765875" sldId="361"/>
        </pc:sldMkLst>
      </pc:sldChg>
      <pc:sldChg chg="modNotesTx">
        <pc:chgData name="Mirielle Burgoyne" userId="994eab87-4e6b-41f6-9bae-4ae22cd79cd1" providerId="ADAL" clId="{447C2951-E95D-43BA-8B84-F60C5A486251}" dt="2022-02-07T13:27:00.702" v="5" actId="20577"/>
        <pc:sldMkLst>
          <pc:docMk/>
          <pc:sldMk cId="4193730093" sldId="363"/>
        </pc:sldMkLst>
      </pc:sldChg>
      <pc:sldChg chg="modNotesTx">
        <pc:chgData name="Mirielle Burgoyne" userId="994eab87-4e6b-41f6-9bae-4ae22cd79cd1" providerId="ADAL" clId="{447C2951-E95D-43BA-8B84-F60C5A486251}" dt="2022-02-07T13:27:17.240" v="12" actId="5793"/>
        <pc:sldMkLst>
          <pc:docMk/>
          <pc:sldMk cId="2725011721" sldId="365"/>
        </pc:sldMkLst>
      </pc:sldChg>
      <pc:sldChg chg="modNotesTx">
        <pc:chgData name="Mirielle Burgoyne" userId="994eab87-4e6b-41f6-9bae-4ae22cd79cd1" providerId="ADAL" clId="{447C2951-E95D-43BA-8B84-F60C5A486251}" dt="2022-02-07T13:27:19.790" v="13" actId="20577"/>
        <pc:sldMkLst>
          <pc:docMk/>
          <pc:sldMk cId="3701473181" sldId="366"/>
        </pc:sldMkLst>
      </pc:sldChg>
      <pc:sldChg chg="modNotesTx">
        <pc:chgData name="Mirielle Burgoyne" userId="994eab87-4e6b-41f6-9bae-4ae22cd79cd1" providerId="ADAL" clId="{447C2951-E95D-43BA-8B84-F60C5A486251}" dt="2022-02-07T13:27:23.484" v="15" actId="5793"/>
        <pc:sldMkLst>
          <pc:docMk/>
          <pc:sldMk cId="1317108858" sldId="367"/>
        </pc:sldMkLst>
      </pc:sldChg>
      <pc:sldChg chg="modNotesTx">
        <pc:chgData name="Mirielle Burgoyne" userId="994eab87-4e6b-41f6-9bae-4ae22cd79cd1" providerId="ADAL" clId="{447C2951-E95D-43BA-8B84-F60C5A486251}" dt="2022-02-07T13:27:32.390" v="20" actId="5793"/>
        <pc:sldMkLst>
          <pc:docMk/>
          <pc:sldMk cId="3514671402" sldId="368"/>
        </pc:sldMkLst>
      </pc:sldChg>
      <pc:sldChg chg="modNotesTx">
        <pc:chgData name="Mirielle Burgoyne" userId="994eab87-4e6b-41f6-9bae-4ae22cd79cd1" providerId="ADAL" clId="{447C2951-E95D-43BA-8B84-F60C5A486251}" dt="2022-02-07T13:27:36.397" v="22" actId="5793"/>
        <pc:sldMkLst>
          <pc:docMk/>
          <pc:sldMk cId="4204756153" sldId="369"/>
        </pc:sldMkLst>
      </pc:sldChg>
      <pc:sldChg chg="modNotesTx">
        <pc:chgData name="Mirielle Burgoyne" userId="994eab87-4e6b-41f6-9bae-4ae22cd79cd1" providerId="ADAL" clId="{447C2951-E95D-43BA-8B84-F60C5A486251}" dt="2022-02-07T13:27:12.507" v="10" actId="5793"/>
        <pc:sldMkLst>
          <pc:docMk/>
          <pc:sldMk cId="3403823695" sldId="372"/>
        </pc:sldMkLst>
      </pc:sldChg>
      <pc:sldChg chg="modNotesTx">
        <pc:chgData name="Mirielle Burgoyne" userId="994eab87-4e6b-41f6-9bae-4ae22cd79cd1" providerId="ADAL" clId="{447C2951-E95D-43BA-8B84-F60C5A486251}" dt="2022-02-07T13:27:39.649" v="24" actId="5793"/>
        <pc:sldMkLst>
          <pc:docMk/>
          <pc:sldMk cId="2080143122" sldId="374"/>
        </pc:sldMkLst>
      </pc:sldChg>
      <pc:sldChg chg="modNotesTx">
        <pc:chgData name="Mirielle Burgoyne" userId="994eab87-4e6b-41f6-9bae-4ae22cd79cd1" providerId="ADAL" clId="{447C2951-E95D-43BA-8B84-F60C5A486251}" dt="2022-02-07T13:27:42.292" v="25" actId="20577"/>
        <pc:sldMkLst>
          <pc:docMk/>
          <pc:sldMk cId="1404752977" sldId="375"/>
        </pc:sldMkLst>
      </pc:sldChg>
      <pc:sldChg chg="modNotesTx">
        <pc:chgData name="Mirielle Burgoyne" userId="994eab87-4e6b-41f6-9bae-4ae22cd79cd1" providerId="ADAL" clId="{447C2951-E95D-43BA-8B84-F60C5A486251}" dt="2022-02-07T13:26:47.607" v="1" actId="20577"/>
        <pc:sldMkLst>
          <pc:docMk/>
          <pc:sldMk cId="1387519810" sldId="376"/>
        </pc:sldMkLst>
      </pc:sldChg>
      <pc:sldChg chg="modNotesTx">
        <pc:chgData name="Mirielle Burgoyne" userId="994eab87-4e6b-41f6-9bae-4ae22cd79cd1" providerId="ADAL" clId="{447C2951-E95D-43BA-8B84-F60C5A486251}" dt="2022-02-07T13:26:56.486" v="4" actId="5793"/>
        <pc:sldMkLst>
          <pc:docMk/>
          <pc:sldMk cId="948757057" sldId="377"/>
        </pc:sldMkLst>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1-22T03:42:55.874"/>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0 0,'742'0,"-725"1,1 0,-1 1,0 0,1 2,32 10,-23-3,0 1,43 27,-23-13,1-1,2-2,0-3,71 19,-76-23,0 2,67 38,-5-3,-81-41,-15-6,1 0,-1-1,1-1,1 0,-1 0,21 2,-9-3,1 1,-1 1,0 1,29 12,-6 2,48 27,99 53,-173-87,0 0,27 26,-34-27,0-1,0 0,1-1,0-1,1 0,23 9,35 8,79 39,-128-53</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1-22T03:42:58.015"/>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1 0,'105'4,"133"23,-161-16,136 22,368 107,-516-120,27 9,174 31,-200-49,47 4,-88-13</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1-22T03:43:01.124"/>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0 0,'557'0,"-545"1,0 0,-1 1,1 0,-1 1,1 0,-1 1,0 0,0 1,-1 0,1 0,-1 1,0 1,-1 0,0 0,10 10,-3-4,1-1,0-1,31 16,21 13,18 16,-61-42</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1-22T03:43:08.838"/>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1 2,'180'-1,"198"3,-314 1,1 4,66 15,-89-13,0 3,-1 2,-1 1,42 22,14 12,-15-9,116 78,-174-102,1-1,1-1,0-1,1-1,0-2,54 15,-54-20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1-22T03:43:11.323"/>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1 0,'585'23,"-215"37,-259-35,144 53,-235-70,30 19,-39-20,0-1,1 0,0 0,0-1,0-1,24 5,10-1,-29-2</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11-22T03:43:25.294"/>
    </inkml:context>
    <inkml:brush xml:id="br0">
      <inkml:brushProperty name="width" value="0.2" units="cm"/>
      <inkml:brushProperty name="height" value="0.4" units="cm"/>
      <inkml:brushProperty name="color" value="#FFFC00"/>
      <inkml:brushProperty name="tip" value="rectangle"/>
      <inkml:brushProperty name="rasterOp" value="maskPen"/>
      <inkml:brushProperty name="ignorePressure" value="1"/>
    </inkml:brush>
  </inkml:definitions>
  <inkml:trace contextRef="#ctx0" brushRef="#br0">0 1,'0'0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29" tIns="48314" rIns="96629" bIns="48314" rtlCol="0"/>
          <a:lstStyle>
            <a:lvl1pPr algn="l">
              <a:defRPr sz="1200"/>
            </a:lvl1pPr>
          </a:lstStyle>
          <a:p>
            <a:endParaRPr lang="en-US" dirty="0"/>
          </a:p>
        </p:txBody>
      </p:sp>
      <p:sp>
        <p:nvSpPr>
          <p:cNvPr id="3" name="Date Placeholder 2"/>
          <p:cNvSpPr>
            <a:spLocks noGrp="1"/>
          </p:cNvSpPr>
          <p:nvPr>
            <p:ph type="dt" idx="1"/>
          </p:nvPr>
        </p:nvSpPr>
        <p:spPr>
          <a:xfrm>
            <a:off x="4143589" y="0"/>
            <a:ext cx="3169920" cy="481727"/>
          </a:xfrm>
          <a:prstGeom prst="rect">
            <a:avLst/>
          </a:prstGeom>
        </p:spPr>
        <p:txBody>
          <a:bodyPr vert="horz" lIns="96629" tIns="48314" rIns="96629" bIns="48314" rtlCol="0"/>
          <a:lstStyle>
            <a:lvl1pPr algn="r">
              <a:defRPr sz="1200"/>
            </a:lvl1pPr>
          </a:lstStyle>
          <a:p>
            <a:fld id="{21E54582-8C48-4B8B-8421-BEC47F2EA8E9}" type="datetimeFigureOut">
              <a:rPr lang="en-US" smtClean="0"/>
              <a:t>2/7/2022</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29" tIns="48314" rIns="96629" bIns="48314" rtlCol="0" anchor="ctr"/>
          <a:lstStyle/>
          <a:p>
            <a:endParaRPr lang="en-US" dirty="0"/>
          </a:p>
        </p:txBody>
      </p:sp>
      <p:sp>
        <p:nvSpPr>
          <p:cNvPr id="5" name="Notes Placeholder 4"/>
          <p:cNvSpPr>
            <a:spLocks noGrp="1"/>
          </p:cNvSpPr>
          <p:nvPr>
            <p:ph type="body" sz="quarter" idx="3"/>
          </p:nvPr>
        </p:nvSpPr>
        <p:spPr>
          <a:xfrm>
            <a:off x="731521" y="4620578"/>
            <a:ext cx="5852160" cy="3780472"/>
          </a:xfrm>
          <a:prstGeom prst="rect">
            <a:avLst/>
          </a:prstGeom>
        </p:spPr>
        <p:txBody>
          <a:bodyPr vert="horz" lIns="96629" tIns="48314" rIns="96629" bIns="483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6"/>
          </a:xfrm>
          <a:prstGeom prst="rect">
            <a:avLst/>
          </a:prstGeom>
        </p:spPr>
        <p:txBody>
          <a:bodyPr vert="horz" lIns="96629" tIns="48314" rIns="96629" bIns="483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3589" y="9119475"/>
            <a:ext cx="3169920" cy="481726"/>
          </a:xfrm>
          <a:prstGeom prst="rect">
            <a:avLst/>
          </a:prstGeom>
        </p:spPr>
        <p:txBody>
          <a:bodyPr vert="horz" lIns="96629" tIns="48314" rIns="96629" bIns="48314" rtlCol="0" anchor="b"/>
          <a:lstStyle>
            <a:lvl1pPr algn="r">
              <a:defRPr sz="1200"/>
            </a:lvl1pPr>
          </a:lstStyle>
          <a:p>
            <a:fld id="{A4502CFE-0BEF-402D-B03C-B650A6422A93}" type="slidenum">
              <a:rPr lang="en-US" smtClean="0"/>
              <a:t>‹#›</a:t>
            </a:fld>
            <a:endParaRPr lang="en-US" dirty="0"/>
          </a:p>
        </p:txBody>
      </p:sp>
    </p:spTree>
    <p:extLst>
      <p:ext uri="{BB962C8B-B14F-4D97-AF65-F5344CB8AC3E}">
        <p14:creationId xmlns:p14="http://schemas.microsoft.com/office/powerpoint/2010/main" val="42371165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502CFE-0BEF-402D-B03C-B650A6422A93}" type="slidenum">
              <a:rPr lang="en-US" smtClean="0"/>
              <a:t>1</a:t>
            </a:fld>
            <a:endParaRPr lang="en-US" dirty="0"/>
          </a:p>
        </p:txBody>
      </p:sp>
    </p:spTree>
    <p:extLst>
      <p:ext uri="{BB962C8B-B14F-4D97-AF65-F5344CB8AC3E}">
        <p14:creationId xmlns:p14="http://schemas.microsoft.com/office/powerpoint/2010/main" val="11347134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A4502CFE-0BEF-402D-B03C-B650A6422A93}" type="slidenum">
              <a:rPr lang="en-US" smtClean="0"/>
              <a:t>10</a:t>
            </a:fld>
            <a:endParaRPr lang="en-US" dirty="0"/>
          </a:p>
        </p:txBody>
      </p:sp>
    </p:spTree>
    <p:extLst>
      <p:ext uri="{BB962C8B-B14F-4D97-AF65-F5344CB8AC3E}">
        <p14:creationId xmlns:p14="http://schemas.microsoft.com/office/powerpoint/2010/main" val="1038703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7826" indent="-177826">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A4502CFE-0BEF-402D-B03C-B650A6422A93}" type="slidenum">
              <a:rPr lang="en-US" smtClean="0"/>
              <a:t>11</a:t>
            </a:fld>
            <a:endParaRPr lang="en-US" dirty="0"/>
          </a:p>
        </p:txBody>
      </p:sp>
    </p:spTree>
    <p:extLst>
      <p:ext uri="{BB962C8B-B14F-4D97-AF65-F5344CB8AC3E}">
        <p14:creationId xmlns:p14="http://schemas.microsoft.com/office/powerpoint/2010/main" val="34107303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74202" lvl="1"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A4502CFE-0BEF-402D-B03C-B650A6422A93}" type="slidenum">
              <a:rPr lang="en-US" smtClean="0"/>
              <a:t>12</a:t>
            </a:fld>
            <a:endParaRPr lang="en-US" dirty="0"/>
          </a:p>
        </p:txBody>
      </p:sp>
    </p:spTree>
    <p:extLst>
      <p:ext uri="{BB962C8B-B14F-4D97-AF65-F5344CB8AC3E}">
        <p14:creationId xmlns:p14="http://schemas.microsoft.com/office/powerpoint/2010/main" val="14025485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74202" lvl="1"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A4502CFE-0BEF-402D-B03C-B650A6422A93}" type="slidenum">
              <a:rPr lang="en-US" smtClean="0"/>
              <a:t>13</a:t>
            </a:fld>
            <a:endParaRPr lang="en-US" dirty="0"/>
          </a:p>
        </p:txBody>
      </p:sp>
    </p:spTree>
    <p:extLst>
      <p:ext uri="{BB962C8B-B14F-4D97-AF65-F5344CB8AC3E}">
        <p14:creationId xmlns:p14="http://schemas.microsoft.com/office/powerpoint/2010/main" val="42324338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74202" lvl="1"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A4502CFE-0BEF-402D-B03C-B650A6422A93}" type="slidenum">
              <a:rPr lang="en-US" smtClean="0"/>
              <a:t>14</a:t>
            </a:fld>
            <a:endParaRPr lang="en-US" dirty="0"/>
          </a:p>
        </p:txBody>
      </p:sp>
    </p:spTree>
    <p:extLst>
      <p:ext uri="{BB962C8B-B14F-4D97-AF65-F5344CB8AC3E}">
        <p14:creationId xmlns:p14="http://schemas.microsoft.com/office/powerpoint/2010/main" val="9229603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A4502CFE-0BEF-402D-B03C-B650A6422A93}" type="slidenum">
              <a:rPr lang="en-US" smtClean="0"/>
              <a:t>15</a:t>
            </a:fld>
            <a:endParaRPr lang="en-US" dirty="0"/>
          </a:p>
        </p:txBody>
      </p:sp>
    </p:spTree>
    <p:extLst>
      <p:ext uri="{BB962C8B-B14F-4D97-AF65-F5344CB8AC3E}">
        <p14:creationId xmlns:p14="http://schemas.microsoft.com/office/powerpoint/2010/main" val="16347111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502CFE-0BEF-402D-B03C-B650A6422A93}" type="slidenum">
              <a:rPr lang="en-US" smtClean="0"/>
              <a:t>16</a:t>
            </a:fld>
            <a:endParaRPr lang="en-US" dirty="0"/>
          </a:p>
        </p:txBody>
      </p:sp>
    </p:spTree>
    <p:extLst>
      <p:ext uri="{BB962C8B-B14F-4D97-AF65-F5344CB8AC3E}">
        <p14:creationId xmlns:p14="http://schemas.microsoft.com/office/powerpoint/2010/main" val="17888291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502CFE-0BEF-402D-B03C-B650A6422A93}" type="slidenum">
              <a:rPr lang="en-US" smtClean="0"/>
              <a:t>17</a:t>
            </a:fld>
            <a:endParaRPr lang="en-US" dirty="0"/>
          </a:p>
        </p:txBody>
      </p:sp>
    </p:spTree>
    <p:extLst>
      <p:ext uri="{BB962C8B-B14F-4D97-AF65-F5344CB8AC3E}">
        <p14:creationId xmlns:p14="http://schemas.microsoft.com/office/powerpoint/2010/main" val="22897427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474203">
              <a:defRPr/>
            </a:pPr>
            <a:fld id="{A4502CFE-0BEF-402D-B03C-B650A6422A93}" type="slidenum">
              <a:rPr lang="en-US">
                <a:solidFill>
                  <a:prstClr val="black"/>
                </a:solidFill>
                <a:latin typeface="Calibri" panose="020F0502020204030204"/>
              </a:rPr>
              <a:pPr defTabSz="474203">
                <a:defRPr/>
              </a:pPr>
              <a:t>18</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23367388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502CFE-0BEF-402D-B03C-B650A6422A93}" type="slidenum">
              <a:rPr lang="en-US" smtClean="0"/>
              <a:t>19</a:t>
            </a:fld>
            <a:endParaRPr lang="en-US" dirty="0"/>
          </a:p>
        </p:txBody>
      </p:sp>
    </p:spTree>
    <p:extLst>
      <p:ext uri="{BB962C8B-B14F-4D97-AF65-F5344CB8AC3E}">
        <p14:creationId xmlns:p14="http://schemas.microsoft.com/office/powerpoint/2010/main" val="3886946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474203">
              <a:defRPr/>
            </a:pPr>
            <a:fld id="{A4502CFE-0BEF-402D-B03C-B650A6422A93}" type="slidenum">
              <a:rPr lang="en-US">
                <a:solidFill>
                  <a:prstClr val="black"/>
                </a:solidFill>
                <a:latin typeface="Calibri" panose="020F0502020204030204"/>
              </a:rPr>
              <a:pPr defTabSz="474203">
                <a:defRPr/>
              </a:pPr>
              <a:t>2</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225202153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502CFE-0BEF-402D-B03C-B650A6422A93}" type="slidenum">
              <a:rPr lang="en-US" smtClean="0"/>
              <a:t>20</a:t>
            </a:fld>
            <a:endParaRPr lang="en-US" dirty="0"/>
          </a:p>
        </p:txBody>
      </p:sp>
    </p:spTree>
    <p:extLst>
      <p:ext uri="{BB962C8B-B14F-4D97-AF65-F5344CB8AC3E}">
        <p14:creationId xmlns:p14="http://schemas.microsoft.com/office/powerpoint/2010/main" val="18872171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502CFE-0BEF-402D-B03C-B650A6422A93}" type="slidenum">
              <a:rPr lang="en-US" smtClean="0"/>
              <a:t>21</a:t>
            </a:fld>
            <a:endParaRPr lang="en-US" dirty="0"/>
          </a:p>
        </p:txBody>
      </p:sp>
    </p:spTree>
    <p:extLst>
      <p:ext uri="{BB962C8B-B14F-4D97-AF65-F5344CB8AC3E}">
        <p14:creationId xmlns:p14="http://schemas.microsoft.com/office/powerpoint/2010/main" val="7102331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474203">
              <a:defRPr/>
            </a:pPr>
            <a:fld id="{A4502CFE-0BEF-402D-B03C-B650A6422A93}" type="slidenum">
              <a:rPr lang="en-US">
                <a:solidFill>
                  <a:prstClr val="black"/>
                </a:solidFill>
                <a:latin typeface="Calibri" panose="020F0502020204030204"/>
              </a:rPr>
              <a:pPr defTabSz="474203">
                <a:defRPr/>
              </a:pPr>
              <a:t>22</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31162316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502CFE-0BEF-402D-B03C-B650A6422A93}" type="slidenum">
              <a:rPr lang="en-US" smtClean="0"/>
              <a:t>23</a:t>
            </a:fld>
            <a:endParaRPr lang="en-US" dirty="0"/>
          </a:p>
        </p:txBody>
      </p:sp>
    </p:spTree>
    <p:extLst>
      <p:ext uri="{BB962C8B-B14F-4D97-AF65-F5344CB8AC3E}">
        <p14:creationId xmlns:p14="http://schemas.microsoft.com/office/powerpoint/2010/main" val="460573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4502CFE-0BEF-402D-B03C-B650A6422A93}" type="slidenum">
              <a:rPr lang="en-US" smtClean="0"/>
              <a:t>24</a:t>
            </a:fld>
            <a:endParaRPr lang="en-US" dirty="0"/>
          </a:p>
        </p:txBody>
      </p:sp>
    </p:spTree>
    <p:extLst>
      <p:ext uri="{BB962C8B-B14F-4D97-AF65-F5344CB8AC3E}">
        <p14:creationId xmlns:p14="http://schemas.microsoft.com/office/powerpoint/2010/main" val="1668394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474153">
              <a:defRPr/>
            </a:pPr>
            <a:fld id="{A4502CFE-0BEF-402D-B03C-B650A6422A93}" type="slidenum">
              <a:rPr lang="en-US">
                <a:solidFill>
                  <a:prstClr val="black"/>
                </a:solidFill>
                <a:latin typeface="Calibri" panose="020F0502020204030204"/>
              </a:rPr>
              <a:pPr defTabSz="474153">
                <a:defRPr/>
              </a:pPr>
              <a:t>3</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1969296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pPr defTabSz="474203">
              <a:defRPr/>
            </a:pPr>
            <a:fld id="{A4502CFE-0BEF-402D-B03C-B650A6422A93}" type="slidenum">
              <a:rPr lang="en-US">
                <a:solidFill>
                  <a:prstClr val="black"/>
                </a:solidFill>
                <a:latin typeface="Calibri" panose="020F0502020204030204"/>
              </a:rPr>
              <a:pPr defTabSz="474203">
                <a:defRPr/>
              </a:pPr>
              <a:t>4</a:t>
            </a:fld>
            <a:endParaRPr lang="en-US" dirty="0">
              <a:solidFill>
                <a:prstClr val="black"/>
              </a:solidFill>
              <a:latin typeface="Calibri" panose="020F0502020204030204"/>
            </a:endParaRPr>
          </a:p>
        </p:txBody>
      </p:sp>
    </p:spTree>
    <p:extLst>
      <p:ext uri="{BB962C8B-B14F-4D97-AF65-F5344CB8AC3E}">
        <p14:creationId xmlns:p14="http://schemas.microsoft.com/office/powerpoint/2010/main" val="22897427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502CFE-0BEF-402D-B03C-B650A6422A93}" type="slidenum">
              <a:rPr lang="en-US" smtClean="0"/>
              <a:t>5</a:t>
            </a:fld>
            <a:endParaRPr lang="en-US" dirty="0"/>
          </a:p>
        </p:txBody>
      </p:sp>
    </p:spTree>
    <p:extLst>
      <p:ext uri="{BB962C8B-B14F-4D97-AF65-F5344CB8AC3E}">
        <p14:creationId xmlns:p14="http://schemas.microsoft.com/office/powerpoint/2010/main" val="29344115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4502CFE-0BEF-402D-B03C-B650A6422A93}" type="slidenum">
              <a:rPr lang="en-US" smtClean="0"/>
              <a:t>6</a:t>
            </a:fld>
            <a:endParaRPr lang="en-US" dirty="0"/>
          </a:p>
        </p:txBody>
      </p:sp>
    </p:spTree>
    <p:extLst>
      <p:ext uri="{BB962C8B-B14F-4D97-AF65-F5344CB8AC3E}">
        <p14:creationId xmlns:p14="http://schemas.microsoft.com/office/powerpoint/2010/main" val="9629042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A4502CFE-0BEF-402D-B03C-B650A6422A93}" type="slidenum">
              <a:rPr lang="en-US" smtClean="0"/>
              <a:t>7</a:t>
            </a:fld>
            <a:endParaRPr lang="en-US" dirty="0"/>
          </a:p>
        </p:txBody>
      </p:sp>
    </p:spTree>
    <p:extLst>
      <p:ext uri="{BB962C8B-B14F-4D97-AF65-F5344CB8AC3E}">
        <p14:creationId xmlns:p14="http://schemas.microsoft.com/office/powerpoint/2010/main" val="1391757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A4502CFE-0BEF-402D-B03C-B650A6422A93}" type="slidenum">
              <a:rPr lang="en-US" smtClean="0"/>
              <a:t>8</a:t>
            </a:fld>
            <a:endParaRPr lang="en-US" dirty="0"/>
          </a:p>
        </p:txBody>
      </p:sp>
    </p:spTree>
    <p:extLst>
      <p:ext uri="{BB962C8B-B14F-4D97-AF65-F5344CB8AC3E}">
        <p14:creationId xmlns:p14="http://schemas.microsoft.com/office/powerpoint/2010/main" val="12381315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A4502CFE-0BEF-402D-B03C-B650A6422A93}" type="slidenum">
              <a:rPr lang="en-US" smtClean="0"/>
              <a:t>9</a:t>
            </a:fld>
            <a:endParaRPr lang="en-US" dirty="0"/>
          </a:p>
        </p:txBody>
      </p:sp>
    </p:spTree>
    <p:extLst>
      <p:ext uri="{BB962C8B-B14F-4D97-AF65-F5344CB8AC3E}">
        <p14:creationId xmlns:p14="http://schemas.microsoft.com/office/powerpoint/2010/main" val="576948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5D939AD-2271-47A0-A8DA-8A0291B02C9C}" type="datetime1">
              <a:rPr lang="en-US" smtClean="0"/>
              <a:t>2/7/2022</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1CED088-3F90-438F-B570-9D0182528C90}" type="slidenum">
              <a:rPr lang="en-US" smtClean="0"/>
              <a:t>‹#›</a:t>
            </a:fld>
            <a:endParaRPr lang="en-US" dirty="0"/>
          </a:p>
        </p:txBody>
      </p:sp>
    </p:spTree>
    <p:extLst>
      <p:ext uri="{BB962C8B-B14F-4D97-AF65-F5344CB8AC3E}">
        <p14:creationId xmlns:p14="http://schemas.microsoft.com/office/powerpoint/2010/main" val="2115428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E39550-2D4A-4F31-812A-BAC9AB9B56C0}" type="datetime1">
              <a:rPr lang="en-US" smtClean="0"/>
              <a:t>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1CED088-3F90-438F-B570-9D0182528C90}" type="slidenum">
              <a:rPr lang="en-US" smtClean="0"/>
              <a:t>‹#›</a:t>
            </a:fld>
            <a:endParaRPr lang="en-US" dirty="0"/>
          </a:p>
        </p:txBody>
      </p:sp>
    </p:spTree>
    <p:extLst>
      <p:ext uri="{BB962C8B-B14F-4D97-AF65-F5344CB8AC3E}">
        <p14:creationId xmlns:p14="http://schemas.microsoft.com/office/powerpoint/2010/main" val="3163368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0ADE594A-3D1A-4196-81B3-37465A8DFA3B}" type="datetime1">
              <a:rPr lang="en-US" smtClean="0"/>
              <a:t>2/7/2022</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1CED088-3F90-438F-B570-9D0182528C90}" type="slidenum">
              <a:rPr lang="en-US" smtClean="0"/>
              <a:t>‹#›</a:t>
            </a:fld>
            <a:endParaRPr lang="en-US" dirty="0"/>
          </a:p>
        </p:txBody>
      </p:sp>
    </p:spTree>
    <p:extLst>
      <p:ext uri="{BB962C8B-B14F-4D97-AF65-F5344CB8AC3E}">
        <p14:creationId xmlns:p14="http://schemas.microsoft.com/office/powerpoint/2010/main" val="1262914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EA5A47-EA52-400B-AADF-7E8588E33BAC}" type="datetime1">
              <a:rPr lang="en-US" smtClean="0"/>
              <a:t>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1CED088-3F90-438F-B570-9D0182528C90}" type="slidenum">
              <a:rPr lang="en-US" smtClean="0"/>
              <a:t>‹#›</a:t>
            </a:fld>
            <a:endParaRPr lang="en-US" dirty="0"/>
          </a:p>
        </p:txBody>
      </p:sp>
    </p:spTree>
    <p:extLst>
      <p:ext uri="{BB962C8B-B14F-4D97-AF65-F5344CB8AC3E}">
        <p14:creationId xmlns:p14="http://schemas.microsoft.com/office/powerpoint/2010/main" val="1482541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071435BD-231E-4B52-ABEA-89CE956A6A52}" type="datetime1">
              <a:rPr lang="en-US" smtClean="0"/>
              <a:t>2/7/2022</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1CED088-3F90-438F-B570-9D0182528C90}" type="slidenum">
              <a:rPr lang="en-US" smtClean="0"/>
              <a:t>‹#›</a:t>
            </a:fld>
            <a:endParaRPr lang="en-US" dirty="0"/>
          </a:p>
        </p:txBody>
      </p:sp>
    </p:spTree>
    <p:extLst>
      <p:ext uri="{BB962C8B-B14F-4D97-AF65-F5344CB8AC3E}">
        <p14:creationId xmlns:p14="http://schemas.microsoft.com/office/powerpoint/2010/main" val="184764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EC989FE-B3F8-4420-89F4-3D6A9E2EC338}" type="datetime1">
              <a:rPr lang="en-US" smtClean="0"/>
              <a:t>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CED088-3F90-438F-B570-9D0182528C90}" type="slidenum">
              <a:rPr lang="en-US" smtClean="0"/>
              <a:t>‹#›</a:t>
            </a:fld>
            <a:endParaRPr lang="en-US" dirty="0"/>
          </a:p>
        </p:txBody>
      </p:sp>
    </p:spTree>
    <p:extLst>
      <p:ext uri="{BB962C8B-B14F-4D97-AF65-F5344CB8AC3E}">
        <p14:creationId xmlns:p14="http://schemas.microsoft.com/office/powerpoint/2010/main" val="1700556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4109B23-246B-4C14-BCE7-B17BDF2FE0DB}" type="datetime1">
              <a:rPr lang="en-US" smtClean="0"/>
              <a:t>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1CED088-3F90-438F-B570-9D0182528C90}" type="slidenum">
              <a:rPr lang="en-US" smtClean="0"/>
              <a:t>‹#›</a:t>
            </a:fld>
            <a:endParaRPr lang="en-US" dirty="0"/>
          </a:p>
        </p:txBody>
      </p:sp>
    </p:spTree>
    <p:extLst>
      <p:ext uri="{BB962C8B-B14F-4D97-AF65-F5344CB8AC3E}">
        <p14:creationId xmlns:p14="http://schemas.microsoft.com/office/powerpoint/2010/main" val="1751483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4675EEC-2F76-4514-8F33-F5587D1A5C3E}" type="datetime1">
              <a:rPr lang="en-US" smtClean="0"/>
              <a:t>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1CED088-3F90-438F-B570-9D0182528C90}" type="slidenum">
              <a:rPr lang="en-US" smtClean="0"/>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2947121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15415C-B492-472F-A51F-5BE2213E31DD}" type="datetime1">
              <a:rPr lang="en-US" smtClean="0"/>
              <a:t>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1CED088-3F90-438F-B570-9D0182528C90}" type="slidenum">
              <a:rPr lang="en-US" smtClean="0"/>
              <a:t>‹#›</a:t>
            </a:fld>
            <a:endParaRPr lang="en-US" dirty="0"/>
          </a:p>
        </p:txBody>
      </p:sp>
    </p:spTree>
    <p:extLst>
      <p:ext uri="{BB962C8B-B14F-4D97-AF65-F5344CB8AC3E}">
        <p14:creationId xmlns:p14="http://schemas.microsoft.com/office/powerpoint/2010/main" val="1451839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58FAD9FB-F329-40BC-83B5-1F0783E35CF1}" type="datetime1">
              <a:rPr lang="en-US" smtClean="0"/>
              <a:t>2/7/2022</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1CED088-3F90-438F-B570-9D0182528C90}" type="slidenum">
              <a:rPr lang="en-US" smtClean="0"/>
              <a:t>‹#›</a:t>
            </a:fld>
            <a:endParaRPr lang="en-US" dirty="0"/>
          </a:p>
        </p:txBody>
      </p:sp>
    </p:spTree>
    <p:extLst>
      <p:ext uri="{BB962C8B-B14F-4D97-AF65-F5344CB8AC3E}">
        <p14:creationId xmlns:p14="http://schemas.microsoft.com/office/powerpoint/2010/main" val="1470097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0368A8-F79C-4C54-BE79-EBC24C24D1AA}" type="datetime1">
              <a:rPr lang="en-US" smtClean="0"/>
              <a:t>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1CED088-3F90-438F-B570-9D0182528C90}" type="slidenum">
              <a:rPr lang="en-US" smtClean="0"/>
              <a:t>‹#›</a:t>
            </a:fld>
            <a:endParaRPr lang="en-US" dirty="0"/>
          </a:p>
        </p:txBody>
      </p:sp>
    </p:spTree>
    <p:extLst>
      <p:ext uri="{BB962C8B-B14F-4D97-AF65-F5344CB8AC3E}">
        <p14:creationId xmlns:p14="http://schemas.microsoft.com/office/powerpoint/2010/main" val="2369702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D016A1EC-A84F-4A48-9B33-6B5A0F923FCE}" type="datetime1">
              <a:rPr lang="en-US" smtClean="0"/>
              <a:t>2/7/2022</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1CED088-3F90-438F-B570-9D0182528C90}" type="slidenum">
              <a:rPr lang="en-US" smtClean="0"/>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9053704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nam12.safelinks.protection.outlook.com/?url=https%3A%2F%2Fwww.transportation.gov%2Fbriefing-room%2Fusdot-releases-state-state-fact-sheets-highlighting-benefits-bipartisan&amp;data=04%7C01%7Cmburgoyne%40nado.org%7C987a7b7902cf4591263108d9b360c0bd%7C8072f21c6f0d489997927331ade058cf%7C1%7C0%7C637738050409123445%7CUnknown%7CTWFpbGZsb3d8eyJWIjoiMC4wLjAwMDAiLCJQIjoiV2luMzIiLCJBTiI6Ik1haWwiLCJXVCI6Mn0%3D%7C3000&amp;sdata=%2BjqWvpsHcrv5X%2BEiHX3GAK0mZXaiIQcp09G0t7pOzUU%3D&amp;reserved=0" TargetMode="External"/><Relationship Id="rId3" Type="http://schemas.openxmlformats.org/officeDocument/2006/relationships/hyperlink" Target="https://nam12.safelinks.protection.outlook.com/?url=https%3A%2F%2Furl.emailprotection.link%2F%3FbIQPthr6Pw1wmXTxZUArVOgzGX_neBngp2cxsm-KWLjpszeQ3J5km2Tslu2TRzIprikUy-vdjP-hbVK3xhcPsPifHbKFp7Iub-5lZ_BA13RqsoazY9BQ-YiuPC0W8WDfz&amp;data=04%7C01%7CMBurgoyne%40nado.org%7C4b8a8293b19447a7430308d9a5f1e78c%7C8072f21c6f0d489997927331ade058cf%7C1%7C0%7C637723280676676031%7CUnknown%7CTWFpbGZsb3d8eyJWIjoiMC4wLjAwMDAiLCJQIjoiV2luMzIiLCJBTiI6Ik1haWwiLCJXVCI6Mn0%3D%7C1000&amp;sdata=A5UdHFAsgtXbNEGw%2Fwlns3VCstgc7DxVD8kzMK%2B5QQ8%3D&amp;reserved=0" TargetMode="External"/><Relationship Id="rId7" Type="http://schemas.openxmlformats.org/officeDocument/2006/relationships/hyperlink" Target="https://www.whitehouse.gov/wp-content/uploads/2021/08/ALABAMA_The-Infrastructure-Investment-and-Jobs-Act-State-Fact-Sheet.pdf"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narc.org/wp-content/uploads/2021/09/Bipartisan-IIJA-Analysis.pdf" TargetMode="External"/><Relationship Id="rId5" Type="http://schemas.openxmlformats.org/officeDocument/2006/relationships/hyperlink" Target="https://www.naco.org/resources/legislative-analysis-counties-infrastructure-investment-jobs-act" TargetMode="External"/><Relationship Id="rId10" Type="http://schemas.openxmlformats.org/officeDocument/2006/relationships/hyperlink" Target="https://www.transit.dot.gov/BID" TargetMode="External"/><Relationship Id="rId4" Type="http://schemas.openxmlformats.org/officeDocument/2006/relationships/hyperlink" Target="https://www.whitehouse.gov/briefing-room/statements-releases/2021/08/02/updated-fact-sheet-bipartisan-infrastructure-investment-and-jobs-act/" TargetMode="External"/><Relationship Id="rId9" Type="http://schemas.openxmlformats.org/officeDocument/2006/relationships/hyperlink" Target="https://www.fhwa.dot.gov/bipartisan-infrastructure-law/"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rules.house.gov/sites/democrats.rules.house.gov/files/BILLS-117HR5376RH-RCP117-18.pdf"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mailto:Halh@summitstrategies.us" TargetMode="External"/><Relationship Id="rId5" Type="http://schemas.openxmlformats.org/officeDocument/2006/relationships/hyperlink" Target="mailto:mburgoyne@nado.org" TargetMode="External"/><Relationship Id="rId4" Type="http://schemas.openxmlformats.org/officeDocument/2006/relationships/hyperlink" Target="mailto:Jmckinney@nado.org"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customXml" Target="../ink/ink3.xml"/><Relationship Id="rId13" Type="http://schemas.openxmlformats.org/officeDocument/2006/relationships/image" Target="../media/image7.png"/><Relationship Id="rId3" Type="http://schemas.openxmlformats.org/officeDocument/2006/relationships/image" Target="../media/image4.png"/><Relationship Id="rId7" Type="http://schemas.openxmlformats.org/officeDocument/2006/relationships/image" Target="../media/image40.png"/><Relationship Id="rId12" Type="http://schemas.openxmlformats.org/officeDocument/2006/relationships/customXml" Target="../ink/ink5.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customXml" Target="../ink/ink2.xml"/><Relationship Id="rId11" Type="http://schemas.openxmlformats.org/officeDocument/2006/relationships/image" Target="../media/image60.png"/><Relationship Id="rId5" Type="http://schemas.openxmlformats.org/officeDocument/2006/relationships/image" Target="../media/image30.png"/><Relationship Id="rId15" Type="http://schemas.openxmlformats.org/officeDocument/2006/relationships/image" Target="../media/image8.png"/><Relationship Id="rId10" Type="http://schemas.openxmlformats.org/officeDocument/2006/relationships/customXml" Target="../ink/ink4.xml"/><Relationship Id="rId4" Type="http://schemas.openxmlformats.org/officeDocument/2006/relationships/customXml" Target="../ink/ink1.xml"/><Relationship Id="rId9" Type="http://schemas.openxmlformats.org/officeDocument/2006/relationships/image" Target="../media/image5.png"/><Relationship Id="rId14" Type="http://schemas.openxmlformats.org/officeDocument/2006/relationships/customXml" Target="../ink/ink6.xml"/></Relationships>
</file>

<file path=ppt/slides/_rels/slide22.xml.rels><?xml version="1.0" encoding="UTF-8" standalone="yes"?>
<Relationships xmlns="http://schemas.openxmlformats.org/package/2006/relationships"><Relationship Id="rId3" Type="http://schemas.openxmlformats.org/officeDocument/2006/relationships/hyperlink" Target="https://vimeo.com/655380467"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www.nado.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mailto:kdeleon@nado.org" TargetMode="External"/><Relationship Id="rId4" Type="http://schemas.openxmlformats.org/officeDocument/2006/relationships/hyperlink" Target="mailto:bsalazar@nado.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nam12.safelinks.protection.outlook.com/?url=https%3A%2F%2Furl.emailprotection.link%2F%3FbIQPthr6Pw1wmXTxZUArVOgzGX_neBngp2cxsm-KWLjpszeQ3J5km2Tslu2TRzIprikUy-vdjP-hbVK3xhcPsPifHbKFp7Iub-5lZ_BA13RqsoazY9BQ-YiuPC0W8WDfz&amp;data=04%7C01%7CMBurgoyne%40nado.org%7C4b8a8293b19447a7430308d9a5f1e78c%7C8072f21c6f0d489997927331ade058cf%7C1%7C0%7C637723280676676031%7CUnknown%7CTWFpbGZsb3d8eyJWIjoiMC4wLjAwMDAiLCJQIjoiV2luMzIiLCJBTiI6Ik1haWwiLCJXVCI6Mn0%3D%7C1000&amp;sdata=A5UdHFAsgtXbNEGw%2Fwlns3VCstgc7DxVD8kzMK%2B5QQ8%3D&amp;reserved=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nam12.safelinks.protection.outlook.com/?url=https%3A%2F%2Fsharesync.serverdata.net%2Fus3%2Fs%2FJAwVB4eZQYNZK7OB0M17PT0033d46b&amp;data=04%7C01%7CMBurgoyne%40nado.org%7C3913b787d75b471fd19f08d9e69f5581%7C8072f21c6f0d489997927331ade058cf%7C1%7C0%7C637794395048898033%7CUnknown%7CTWFpbGZsb3d8eyJWIjoiMC4wLjAwMDAiLCJQIjoiV2luMzIiLCJBTiI6Ik1haWwiLCJXVCI6Mn0%3D%7C2000&amp;sdata=yFeFgzAlVN1Cs%2Fd2fH%2FBDiWXZpG%2BmDB8%2BIRQXRQtxeY%3D&amp;reserved=0"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0624431-6869-444B-A41A-AF56950AFB59}"/>
              </a:ext>
            </a:extLst>
          </p:cNvPr>
          <p:cNvSpPr>
            <a:spLocks noGrp="1"/>
          </p:cNvSpPr>
          <p:nvPr>
            <p:ph type="sldNum" sz="quarter" idx="12"/>
          </p:nvPr>
        </p:nvSpPr>
        <p:spPr/>
        <p:txBody>
          <a:bodyPr/>
          <a:lstStyle/>
          <a:p>
            <a:fld id="{D1CED088-3F90-438F-B570-9D0182528C90}" type="slidenum">
              <a:rPr lang="en-US" smtClean="0"/>
              <a:t>1</a:t>
            </a:fld>
            <a:endParaRPr lang="en-US" dirty="0"/>
          </a:p>
        </p:txBody>
      </p:sp>
      <p:pic>
        <p:nvPicPr>
          <p:cNvPr id="5" name="Picture 4" descr="A picture containing drawing&#10;&#10;Description automatically generated">
            <a:extLst>
              <a:ext uri="{FF2B5EF4-FFF2-40B4-BE49-F238E27FC236}">
                <a16:creationId xmlns:a16="http://schemas.microsoft.com/office/drawing/2014/main" id="{5744F192-FC56-4F1A-A998-C22AEC864C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37658" y="1286637"/>
            <a:ext cx="2748014" cy="769443"/>
          </a:xfrm>
          <a:prstGeom prst="rect">
            <a:avLst/>
          </a:prstGeom>
        </p:spPr>
      </p:pic>
      <p:sp>
        <p:nvSpPr>
          <p:cNvPr id="9" name="TextBox 8">
            <a:extLst>
              <a:ext uri="{FF2B5EF4-FFF2-40B4-BE49-F238E27FC236}">
                <a16:creationId xmlns:a16="http://schemas.microsoft.com/office/drawing/2014/main" id="{025C8470-E799-4EC6-B8FD-E3099CBB92E1}"/>
              </a:ext>
            </a:extLst>
          </p:cNvPr>
          <p:cNvSpPr txBox="1"/>
          <p:nvPr/>
        </p:nvSpPr>
        <p:spPr>
          <a:xfrm>
            <a:off x="617260" y="3648364"/>
            <a:ext cx="10703239" cy="1446550"/>
          </a:xfrm>
          <a:prstGeom prst="rect">
            <a:avLst/>
          </a:prstGeom>
          <a:noFill/>
        </p:spPr>
        <p:txBody>
          <a:bodyPr wrap="square" rtlCol="0">
            <a:spAutoFit/>
          </a:bodyPr>
          <a:lstStyle/>
          <a:p>
            <a:pPr algn="ctr"/>
            <a:r>
              <a:rPr lang="en-US" sz="4400" dirty="0">
                <a:solidFill>
                  <a:schemeClr val="bg1"/>
                </a:solidFill>
              </a:rPr>
              <a:t>The </a:t>
            </a:r>
            <a:r>
              <a:rPr lang="en-US" sz="4400" i="1" dirty="0">
                <a:solidFill>
                  <a:schemeClr val="bg1"/>
                </a:solidFill>
              </a:rPr>
              <a:t>Infrastructure Investment and Jobs Act </a:t>
            </a:r>
            <a:r>
              <a:rPr lang="en-US" sz="4400" dirty="0">
                <a:solidFill>
                  <a:schemeClr val="bg1"/>
                </a:solidFill>
              </a:rPr>
              <a:t>(IIJA) </a:t>
            </a:r>
          </a:p>
          <a:p>
            <a:pPr algn="ctr"/>
            <a:r>
              <a:rPr lang="en-US" sz="4400" dirty="0">
                <a:solidFill>
                  <a:schemeClr val="bg1"/>
                </a:solidFill>
              </a:rPr>
              <a:t>Bipartisan Infrastructure Bill</a:t>
            </a:r>
          </a:p>
        </p:txBody>
      </p:sp>
    </p:spTree>
    <p:extLst>
      <p:ext uri="{BB962C8B-B14F-4D97-AF65-F5344CB8AC3E}">
        <p14:creationId xmlns:p14="http://schemas.microsoft.com/office/powerpoint/2010/main" val="553499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59C9E-14B0-4DCE-B3E6-41096771C473}"/>
              </a:ext>
            </a:extLst>
          </p:cNvPr>
          <p:cNvSpPr>
            <a:spLocks noGrp="1"/>
          </p:cNvSpPr>
          <p:nvPr>
            <p:ph type="title"/>
          </p:nvPr>
        </p:nvSpPr>
        <p:spPr>
          <a:xfrm>
            <a:off x="581192" y="702156"/>
            <a:ext cx="11029616" cy="544104"/>
          </a:xfrm>
        </p:spPr>
        <p:txBody>
          <a:bodyPr>
            <a:normAutofit/>
          </a:bodyPr>
          <a:lstStyle/>
          <a:p>
            <a:pPr algn="ctr"/>
            <a:r>
              <a:rPr lang="en-US" sz="2000" dirty="0"/>
              <a:t>Department of Transportation Competitive Grants</a:t>
            </a:r>
          </a:p>
        </p:txBody>
      </p:sp>
      <p:sp>
        <p:nvSpPr>
          <p:cNvPr id="3" name="Content Placeholder 2">
            <a:extLst>
              <a:ext uri="{FF2B5EF4-FFF2-40B4-BE49-F238E27FC236}">
                <a16:creationId xmlns:a16="http://schemas.microsoft.com/office/drawing/2014/main" id="{CF5441ED-CC98-4960-BCB1-153C30E3ABA1}"/>
              </a:ext>
            </a:extLst>
          </p:cNvPr>
          <p:cNvSpPr>
            <a:spLocks noGrp="1"/>
          </p:cNvSpPr>
          <p:nvPr>
            <p:ph idx="1"/>
          </p:nvPr>
        </p:nvSpPr>
        <p:spPr>
          <a:xfrm>
            <a:off x="526507" y="1357313"/>
            <a:ext cx="11029615" cy="1647458"/>
          </a:xfrm>
        </p:spPr>
        <p:txBody>
          <a:bodyPr/>
          <a:lstStyle/>
          <a:p>
            <a:r>
              <a:rPr lang="en-US" dirty="0">
                <a:solidFill>
                  <a:srgbClr val="FF0000"/>
                </a:solidFill>
              </a:rPr>
              <a:t>Over $150 billion for competitive grants over the life of IIJA</a:t>
            </a:r>
          </a:p>
          <a:p>
            <a:r>
              <a:rPr lang="en-US" dirty="0">
                <a:solidFill>
                  <a:srgbClr val="FF0000"/>
                </a:solidFill>
              </a:rPr>
              <a:t>Most grant programs </a:t>
            </a:r>
            <a:r>
              <a:rPr lang="en-US" u="sng" dirty="0">
                <a:solidFill>
                  <a:srgbClr val="FF0000"/>
                </a:solidFill>
              </a:rPr>
              <a:t>require matching funds</a:t>
            </a:r>
          </a:p>
        </p:txBody>
      </p:sp>
      <p:sp>
        <p:nvSpPr>
          <p:cNvPr id="4" name="Slide Number Placeholder 3">
            <a:extLst>
              <a:ext uri="{FF2B5EF4-FFF2-40B4-BE49-F238E27FC236}">
                <a16:creationId xmlns:a16="http://schemas.microsoft.com/office/drawing/2014/main" id="{5B2151C5-3D43-40BA-88C8-FB4B22CA1998}"/>
              </a:ext>
            </a:extLst>
          </p:cNvPr>
          <p:cNvSpPr>
            <a:spLocks noGrp="1"/>
          </p:cNvSpPr>
          <p:nvPr>
            <p:ph type="sldNum" sz="quarter" idx="12"/>
          </p:nvPr>
        </p:nvSpPr>
        <p:spPr/>
        <p:txBody>
          <a:bodyPr/>
          <a:lstStyle/>
          <a:p>
            <a:fld id="{D1CED088-3F90-438F-B570-9D0182528C90}" type="slidenum">
              <a:rPr lang="en-US" smtClean="0"/>
              <a:t>10</a:t>
            </a:fld>
            <a:endParaRPr lang="en-US" dirty="0"/>
          </a:p>
        </p:txBody>
      </p:sp>
      <p:graphicFrame>
        <p:nvGraphicFramePr>
          <p:cNvPr id="6" name="Table 6">
            <a:extLst>
              <a:ext uri="{FF2B5EF4-FFF2-40B4-BE49-F238E27FC236}">
                <a16:creationId xmlns:a16="http://schemas.microsoft.com/office/drawing/2014/main" id="{5041D8FC-E597-43B3-B440-C81366B64CFF}"/>
              </a:ext>
            </a:extLst>
          </p:cNvPr>
          <p:cNvGraphicFramePr>
            <a:graphicFrameLocks noGrp="1"/>
          </p:cNvGraphicFramePr>
          <p:nvPr>
            <p:extLst>
              <p:ext uri="{D42A27DB-BD31-4B8C-83A1-F6EECF244321}">
                <p14:modId xmlns:p14="http://schemas.microsoft.com/office/powerpoint/2010/main" val="482624770"/>
              </p:ext>
            </p:extLst>
          </p:nvPr>
        </p:nvGraphicFramePr>
        <p:xfrm>
          <a:off x="526508" y="2675879"/>
          <a:ext cx="11138986" cy="4060201"/>
        </p:xfrm>
        <a:graphic>
          <a:graphicData uri="http://schemas.openxmlformats.org/drawingml/2006/table">
            <a:tbl>
              <a:tblPr firstRow="1" bandRow="1">
                <a:tableStyleId>{5C22544A-7EE6-4342-B048-85BDC9FD1C3A}</a:tableStyleId>
              </a:tblPr>
              <a:tblGrid>
                <a:gridCol w="3193379">
                  <a:extLst>
                    <a:ext uri="{9D8B030D-6E8A-4147-A177-3AD203B41FA5}">
                      <a16:colId xmlns:a16="http://schemas.microsoft.com/office/drawing/2014/main" val="440173775"/>
                    </a:ext>
                  </a:extLst>
                </a:gridCol>
                <a:gridCol w="1872997">
                  <a:extLst>
                    <a:ext uri="{9D8B030D-6E8A-4147-A177-3AD203B41FA5}">
                      <a16:colId xmlns:a16="http://schemas.microsoft.com/office/drawing/2014/main" val="2178095194"/>
                    </a:ext>
                  </a:extLst>
                </a:gridCol>
                <a:gridCol w="6072610">
                  <a:extLst>
                    <a:ext uri="{9D8B030D-6E8A-4147-A177-3AD203B41FA5}">
                      <a16:colId xmlns:a16="http://schemas.microsoft.com/office/drawing/2014/main" val="1081206207"/>
                    </a:ext>
                  </a:extLst>
                </a:gridCol>
              </a:tblGrid>
              <a:tr h="707401">
                <a:tc>
                  <a:txBody>
                    <a:bodyPr/>
                    <a:lstStyle/>
                    <a:p>
                      <a:pPr algn="ctr"/>
                      <a:r>
                        <a:rPr lang="en-US" dirty="0"/>
                        <a:t>Program Name</a:t>
                      </a:r>
                    </a:p>
                  </a:txBody>
                  <a:tcPr/>
                </a:tc>
                <a:tc>
                  <a:txBody>
                    <a:bodyPr/>
                    <a:lstStyle/>
                    <a:p>
                      <a:pPr algn="ctr"/>
                      <a:r>
                        <a:rPr lang="en-US" dirty="0"/>
                        <a:t>Amount (over 5 years)</a:t>
                      </a:r>
                    </a:p>
                  </a:txBody>
                  <a:tcPr/>
                </a:tc>
                <a:tc>
                  <a:txBody>
                    <a:bodyPr/>
                    <a:lstStyle/>
                    <a:p>
                      <a:pPr algn="ctr"/>
                      <a:r>
                        <a:rPr lang="en-US" dirty="0"/>
                        <a:t>Description</a:t>
                      </a:r>
                    </a:p>
                  </a:txBody>
                  <a:tcPr/>
                </a:tc>
                <a:extLst>
                  <a:ext uri="{0D108BD9-81ED-4DB2-BD59-A6C34878D82A}">
                    <a16:rowId xmlns:a16="http://schemas.microsoft.com/office/drawing/2014/main" val="2479910837"/>
                  </a:ext>
                </a:extLst>
              </a:tr>
              <a:tr h="370840">
                <a:tc>
                  <a:txBody>
                    <a:bodyPr/>
                    <a:lstStyle/>
                    <a:p>
                      <a:r>
                        <a:rPr lang="en-US" sz="1600" dirty="0"/>
                        <a:t>Rebuilding American Infrastructure and Equity </a:t>
                      </a:r>
                      <a:r>
                        <a:rPr lang="en-US" sz="1600" dirty="0">
                          <a:solidFill>
                            <a:srgbClr val="FF0000"/>
                          </a:solidFill>
                        </a:rPr>
                        <a:t>(“RAISE”) </a:t>
                      </a:r>
                      <a:r>
                        <a:rPr lang="en-US" sz="1600" dirty="0"/>
                        <a:t>grants. This program was previously called BUILD and TIGER</a:t>
                      </a:r>
                    </a:p>
                  </a:txBody>
                  <a:tcPr/>
                </a:tc>
                <a:tc>
                  <a:txBody>
                    <a:bodyPr/>
                    <a:lstStyle/>
                    <a:p>
                      <a:r>
                        <a:rPr lang="en-US" sz="1600" dirty="0"/>
                        <a:t>$7.5 billion in guaranteed </a:t>
                      </a:r>
                      <a:r>
                        <a:rPr lang="en-US" sz="1600" dirty="0" err="1"/>
                        <a:t>approps</a:t>
                      </a:r>
                      <a:endParaRPr lang="en-US" sz="1600" dirty="0"/>
                    </a:p>
                    <a:p>
                      <a:r>
                        <a:rPr lang="en-US" sz="1600" dirty="0"/>
                        <a:t> +</a:t>
                      </a:r>
                    </a:p>
                    <a:p>
                      <a:r>
                        <a:rPr lang="en-US" sz="1600" dirty="0"/>
                        <a:t>$7.5 authorized for addition appropriations</a:t>
                      </a:r>
                    </a:p>
                  </a:txBody>
                  <a:tcPr/>
                </a:tc>
                <a:tc>
                  <a:txBody>
                    <a:bodyPr/>
                    <a:lstStyle/>
                    <a:p>
                      <a:r>
                        <a:rPr lang="en-US" sz="1600" dirty="0"/>
                        <a:t>Projects that will have a significant economic impact and improve transportation infrastructure, including road, bridge, public transit, passenger or freight rail, port, surface transportation components of airport projects and projects to replace culverts or prevent stormwater runoff.  Max grant is $25 million.</a:t>
                      </a:r>
                    </a:p>
                  </a:txBody>
                  <a:tcPr/>
                </a:tc>
                <a:extLst>
                  <a:ext uri="{0D108BD9-81ED-4DB2-BD59-A6C34878D82A}">
                    <a16:rowId xmlns:a16="http://schemas.microsoft.com/office/drawing/2014/main" val="1302553262"/>
                  </a:ext>
                </a:extLst>
              </a:tr>
              <a:tr h="370840">
                <a:tc>
                  <a:txBody>
                    <a:bodyPr/>
                    <a:lstStyle/>
                    <a:p>
                      <a:r>
                        <a:rPr lang="en-US" sz="1600" dirty="0"/>
                        <a:t>Nationally Significant Freight and Highway Projects (known as </a:t>
                      </a:r>
                      <a:r>
                        <a:rPr lang="en-US" sz="1600" dirty="0">
                          <a:solidFill>
                            <a:srgbClr val="FF0000"/>
                          </a:solidFill>
                        </a:rPr>
                        <a:t>“INFRA”</a:t>
                      </a:r>
                      <a:r>
                        <a:rPr lang="en-US" sz="1600" dirty="0"/>
                        <a:t>).</a:t>
                      </a:r>
                    </a:p>
                    <a:p>
                      <a:endParaRPr lang="en-US" sz="1600" dirty="0"/>
                    </a:p>
                  </a:txBody>
                  <a:tcPr/>
                </a:tc>
                <a:tc>
                  <a:txBody>
                    <a:bodyPr/>
                    <a:lstStyle/>
                    <a:p>
                      <a:r>
                        <a:rPr lang="en-US" sz="1600" dirty="0"/>
                        <a:t>$14 billion </a:t>
                      </a:r>
                    </a:p>
                    <a:p>
                      <a:endParaRPr lang="en-US" sz="1600" dirty="0"/>
                    </a:p>
                    <a:p>
                      <a:r>
                        <a:rPr lang="en-US" sz="1600" dirty="0"/>
                        <a:t>($8 billion in guaranteed </a:t>
                      </a:r>
                      <a:r>
                        <a:rPr lang="en-US" sz="1600" dirty="0" err="1"/>
                        <a:t>approps</a:t>
                      </a:r>
                      <a:endParaRPr lang="en-US" sz="1600" dirty="0"/>
                    </a:p>
                    <a:p>
                      <a:r>
                        <a:rPr lang="en-US" sz="1600" dirty="0"/>
                        <a:t> + $6 billion in authorized Trust Fund dollars)</a:t>
                      </a:r>
                    </a:p>
                  </a:txBody>
                  <a:tcPr/>
                </a:tc>
                <a:tc>
                  <a:txBody>
                    <a:bodyPr/>
                    <a:lstStyle/>
                    <a:p>
                      <a:r>
                        <a:rPr lang="en-US" sz="1600" dirty="0"/>
                        <a:t>Highway and rail projects of regional and national significance. Projects must equal or exceed the lesser of $100 million or 30 percent of the amount apportioned to the state.  At least 10 percent of the funds are for small grants between $5 million and $25 million. Projects must be reasonably expected to begin construction within 18 months after the date of obligation. The federal share may not exceed 60 percent.</a:t>
                      </a:r>
                    </a:p>
                  </a:txBody>
                  <a:tcPr/>
                </a:tc>
                <a:extLst>
                  <a:ext uri="{0D108BD9-81ED-4DB2-BD59-A6C34878D82A}">
                    <a16:rowId xmlns:a16="http://schemas.microsoft.com/office/drawing/2014/main" val="2757759102"/>
                  </a:ext>
                </a:extLst>
              </a:tr>
            </a:tbl>
          </a:graphicData>
        </a:graphic>
      </p:graphicFrame>
    </p:spTree>
    <p:extLst>
      <p:ext uri="{BB962C8B-B14F-4D97-AF65-F5344CB8AC3E}">
        <p14:creationId xmlns:p14="http://schemas.microsoft.com/office/powerpoint/2010/main" val="2725011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0BEB6-BBE1-466D-9242-70CD77981F3B}"/>
              </a:ext>
            </a:extLst>
          </p:cNvPr>
          <p:cNvSpPr>
            <a:spLocks noGrp="1"/>
          </p:cNvSpPr>
          <p:nvPr>
            <p:ph type="title"/>
          </p:nvPr>
        </p:nvSpPr>
        <p:spPr>
          <a:xfrm>
            <a:off x="581192" y="187806"/>
            <a:ext cx="11029616" cy="898044"/>
          </a:xfrm>
        </p:spPr>
        <p:txBody>
          <a:bodyPr>
            <a:normAutofit/>
          </a:bodyPr>
          <a:lstStyle/>
          <a:p>
            <a:pPr algn="ctr"/>
            <a:r>
              <a:rPr lang="en-US" sz="2000" dirty="0"/>
              <a:t>Department of Transportation Competitive Grants</a:t>
            </a:r>
          </a:p>
        </p:txBody>
      </p:sp>
      <p:graphicFrame>
        <p:nvGraphicFramePr>
          <p:cNvPr id="6" name="Table 6">
            <a:extLst>
              <a:ext uri="{FF2B5EF4-FFF2-40B4-BE49-F238E27FC236}">
                <a16:creationId xmlns:a16="http://schemas.microsoft.com/office/drawing/2014/main" id="{9CA1B20B-A9EB-4E57-BE41-B1CAD8BD6BDF}"/>
              </a:ext>
            </a:extLst>
          </p:cNvPr>
          <p:cNvGraphicFramePr>
            <a:graphicFrameLocks noGrp="1"/>
          </p:cNvGraphicFramePr>
          <p:nvPr>
            <p:ph idx="1"/>
            <p:extLst>
              <p:ext uri="{D42A27DB-BD31-4B8C-83A1-F6EECF244321}">
                <p14:modId xmlns:p14="http://schemas.microsoft.com/office/powerpoint/2010/main" val="319793402"/>
              </p:ext>
            </p:extLst>
          </p:nvPr>
        </p:nvGraphicFramePr>
        <p:xfrm>
          <a:off x="421480" y="1371600"/>
          <a:ext cx="11349039" cy="5486400"/>
        </p:xfrm>
        <a:graphic>
          <a:graphicData uri="http://schemas.openxmlformats.org/drawingml/2006/table">
            <a:tbl>
              <a:tblPr firstRow="1" bandRow="1">
                <a:tableStyleId>{5C22544A-7EE6-4342-B048-85BDC9FD1C3A}</a:tableStyleId>
              </a:tblPr>
              <a:tblGrid>
                <a:gridCol w="2914651">
                  <a:extLst>
                    <a:ext uri="{9D8B030D-6E8A-4147-A177-3AD203B41FA5}">
                      <a16:colId xmlns:a16="http://schemas.microsoft.com/office/drawing/2014/main" val="289454037"/>
                    </a:ext>
                  </a:extLst>
                </a:gridCol>
                <a:gridCol w="2200275">
                  <a:extLst>
                    <a:ext uri="{9D8B030D-6E8A-4147-A177-3AD203B41FA5}">
                      <a16:colId xmlns:a16="http://schemas.microsoft.com/office/drawing/2014/main" val="2710089756"/>
                    </a:ext>
                  </a:extLst>
                </a:gridCol>
                <a:gridCol w="6234113">
                  <a:extLst>
                    <a:ext uri="{9D8B030D-6E8A-4147-A177-3AD203B41FA5}">
                      <a16:colId xmlns:a16="http://schemas.microsoft.com/office/drawing/2014/main" val="3031984420"/>
                    </a:ext>
                  </a:extLst>
                </a:gridCol>
              </a:tblGrid>
              <a:tr h="325945">
                <a:tc>
                  <a:txBody>
                    <a:bodyPr/>
                    <a:lstStyle/>
                    <a:p>
                      <a:pPr algn="ctr"/>
                      <a:r>
                        <a:rPr lang="en-US" sz="1600" dirty="0"/>
                        <a:t>Program Name</a:t>
                      </a:r>
                    </a:p>
                  </a:txBody>
                  <a:tcPr/>
                </a:tc>
                <a:tc>
                  <a:txBody>
                    <a:bodyPr/>
                    <a:lstStyle/>
                    <a:p>
                      <a:pPr algn="ctr"/>
                      <a:r>
                        <a:rPr lang="en-US" sz="1600" dirty="0"/>
                        <a:t>Amount</a:t>
                      </a:r>
                    </a:p>
                  </a:txBody>
                  <a:tcPr/>
                </a:tc>
                <a:tc>
                  <a:txBody>
                    <a:bodyPr/>
                    <a:lstStyle/>
                    <a:p>
                      <a:pPr algn="ctr"/>
                      <a:r>
                        <a:rPr lang="en-US" sz="1600" dirty="0"/>
                        <a:t>Description</a:t>
                      </a:r>
                    </a:p>
                  </a:txBody>
                  <a:tcPr/>
                </a:tc>
                <a:extLst>
                  <a:ext uri="{0D108BD9-81ED-4DB2-BD59-A6C34878D82A}">
                    <a16:rowId xmlns:a16="http://schemas.microsoft.com/office/drawing/2014/main" val="786327160"/>
                  </a:ext>
                </a:extLst>
              </a:tr>
              <a:tr h="1985303">
                <a:tc>
                  <a:txBody>
                    <a:bodyPr/>
                    <a:lstStyle/>
                    <a:p>
                      <a:r>
                        <a:rPr lang="en-US" sz="1600" dirty="0"/>
                        <a:t>Strengthening Mobility and Revolutionizing Transportation </a:t>
                      </a:r>
                      <a:r>
                        <a:rPr lang="en-US" sz="1600" dirty="0">
                          <a:solidFill>
                            <a:schemeClr val="tx1"/>
                          </a:solidFill>
                        </a:rPr>
                        <a:t>(“SMART”) </a:t>
                      </a:r>
                      <a:r>
                        <a:rPr lang="en-US" sz="1600" dirty="0"/>
                        <a:t>Grants</a:t>
                      </a:r>
                    </a:p>
                    <a:p>
                      <a:endParaRPr lang="en-US" sz="1600" dirty="0"/>
                    </a:p>
                  </a:txBody>
                  <a:tcPr/>
                </a:tc>
                <a:tc>
                  <a:txBody>
                    <a:bodyPr/>
                    <a:lstStyle/>
                    <a:p>
                      <a:r>
                        <a:rPr lang="en-US" sz="1600" dirty="0"/>
                        <a:t>$500 million</a:t>
                      </a:r>
                    </a:p>
                  </a:txBody>
                  <a:tcPr/>
                </a:tc>
                <a:tc>
                  <a:txBody>
                    <a:bodyPr/>
                    <a:lstStyle/>
                    <a:p>
                      <a:r>
                        <a:rPr lang="en-US" sz="1600" dirty="0"/>
                        <a:t>New program will fund smart city projects that improve transportation efficiency and safety, including coordinated automation, connected vehicles, intelligent sensor-based infrastructure, systems integration, commerce delivery and logistics, leveraging innovative aviation technology such as unmanned aircraft systems, smart grids and smart technology traffic signals. Encourages private sector innovation and partnerships. </a:t>
                      </a:r>
                    </a:p>
                    <a:p>
                      <a:endParaRPr lang="en-US" sz="1600" dirty="0"/>
                    </a:p>
                  </a:txBody>
                  <a:tcPr/>
                </a:tc>
                <a:extLst>
                  <a:ext uri="{0D108BD9-81ED-4DB2-BD59-A6C34878D82A}">
                    <a16:rowId xmlns:a16="http://schemas.microsoft.com/office/drawing/2014/main" val="335669951"/>
                  </a:ext>
                </a:extLst>
              </a:tr>
              <a:tr h="1037099">
                <a:tc>
                  <a:txBody>
                    <a:bodyPr/>
                    <a:lstStyle/>
                    <a:p>
                      <a:r>
                        <a:rPr lang="en-US" sz="1600" dirty="0">
                          <a:solidFill>
                            <a:srgbClr val="FF0000"/>
                          </a:solidFill>
                        </a:rPr>
                        <a:t>Reconnecting Communities</a:t>
                      </a:r>
                    </a:p>
                  </a:txBody>
                  <a:tcPr/>
                </a:tc>
                <a:tc>
                  <a:txBody>
                    <a:bodyPr/>
                    <a:lstStyle/>
                    <a:p>
                      <a:r>
                        <a:rPr lang="en-US" sz="1600" dirty="0"/>
                        <a:t>$1 billion ($250 million for planning and $750 million for construction)</a:t>
                      </a:r>
                    </a:p>
                  </a:txBody>
                  <a:tcPr/>
                </a:tc>
                <a:tc>
                  <a:txBody>
                    <a:bodyPr/>
                    <a:lstStyle/>
                    <a:p>
                      <a:r>
                        <a:rPr lang="en-US" sz="1600" dirty="0"/>
                        <a:t>New program funds projects that remove, retrofit or mitigate previously constructed barriers to mobility, access or economic development to restore community connectivity. </a:t>
                      </a:r>
                    </a:p>
                    <a:p>
                      <a:endParaRPr lang="en-US" sz="1600" dirty="0"/>
                    </a:p>
                  </a:txBody>
                  <a:tcPr/>
                </a:tc>
                <a:extLst>
                  <a:ext uri="{0D108BD9-81ED-4DB2-BD59-A6C34878D82A}">
                    <a16:rowId xmlns:a16="http://schemas.microsoft.com/office/drawing/2014/main" val="1374533721"/>
                  </a:ext>
                </a:extLst>
              </a:tr>
              <a:tr h="1985303">
                <a:tc>
                  <a:txBody>
                    <a:bodyPr/>
                    <a:lstStyle/>
                    <a:p>
                      <a:r>
                        <a:rPr lang="en-US" sz="1600" dirty="0">
                          <a:solidFill>
                            <a:srgbClr val="FF0000"/>
                          </a:solidFill>
                        </a:rPr>
                        <a:t>Projects of National Significance</a:t>
                      </a:r>
                    </a:p>
                  </a:txBody>
                  <a:tcPr/>
                </a:tc>
                <a:tc>
                  <a:txBody>
                    <a:bodyPr/>
                    <a:lstStyle/>
                    <a:p>
                      <a:r>
                        <a:rPr lang="en-US" sz="1600" dirty="0"/>
                        <a:t>$5 billion</a:t>
                      </a:r>
                    </a:p>
                  </a:txBody>
                  <a:tcPr/>
                </a:tc>
                <a:tc>
                  <a:txBody>
                    <a:bodyPr/>
                    <a:lstStyle/>
                    <a:p>
                      <a:r>
                        <a:rPr lang="en-US" sz="1600" dirty="0"/>
                        <a:t>New program funds large-scale projects that generate economic, mobility or safety benefits and are cost-effective. Funds highway, bridge, freight intermodal, railway-highway grade separation and elimination, intercity passenger rail and public transportation projects. Project must cost at least $500 million. Secretary may enter into multiyear grant agreements. (note, may relieve some pressure on INFRA grants making them more assessable to mid-sized projects)</a:t>
                      </a:r>
                    </a:p>
                    <a:p>
                      <a:endParaRPr lang="en-US" sz="1600" dirty="0"/>
                    </a:p>
                  </a:txBody>
                  <a:tcPr/>
                </a:tc>
                <a:extLst>
                  <a:ext uri="{0D108BD9-81ED-4DB2-BD59-A6C34878D82A}">
                    <a16:rowId xmlns:a16="http://schemas.microsoft.com/office/drawing/2014/main" val="1141951940"/>
                  </a:ext>
                </a:extLst>
              </a:tr>
            </a:tbl>
          </a:graphicData>
        </a:graphic>
      </p:graphicFrame>
      <p:sp>
        <p:nvSpPr>
          <p:cNvPr id="4" name="Slide Number Placeholder 3">
            <a:extLst>
              <a:ext uri="{FF2B5EF4-FFF2-40B4-BE49-F238E27FC236}">
                <a16:creationId xmlns:a16="http://schemas.microsoft.com/office/drawing/2014/main" id="{4FCCEC61-8393-4F74-9AA3-7654A6CDFCAE}"/>
              </a:ext>
            </a:extLst>
          </p:cNvPr>
          <p:cNvSpPr>
            <a:spLocks noGrp="1"/>
          </p:cNvSpPr>
          <p:nvPr>
            <p:ph type="sldNum" sz="quarter" idx="12"/>
          </p:nvPr>
        </p:nvSpPr>
        <p:spPr/>
        <p:txBody>
          <a:bodyPr/>
          <a:lstStyle/>
          <a:p>
            <a:fld id="{D1CED088-3F90-438F-B570-9D0182528C90}" type="slidenum">
              <a:rPr lang="en-US" smtClean="0"/>
              <a:t>11</a:t>
            </a:fld>
            <a:endParaRPr lang="en-US" dirty="0"/>
          </a:p>
        </p:txBody>
      </p:sp>
    </p:spTree>
    <p:extLst>
      <p:ext uri="{BB962C8B-B14F-4D97-AF65-F5344CB8AC3E}">
        <p14:creationId xmlns:p14="http://schemas.microsoft.com/office/powerpoint/2010/main" val="3701473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2C6B7-4C42-409F-9A20-169A4B8C2744}"/>
              </a:ext>
            </a:extLst>
          </p:cNvPr>
          <p:cNvSpPr>
            <a:spLocks noGrp="1"/>
          </p:cNvSpPr>
          <p:nvPr>
            <p:ph type="title"/>
          </p:nvPr>
        </p:nvSpPr>
        <p:spPr>
          <a:xfrm>
            <a:off x="581192" y="769457"/>
            <a:ext cx="11029616" cy="365125"/>
          </a:xfrm>
        </p:spPr>
        <p:txBody>
          <a:bodyPr>
            <a:noAutofit/>
          </a:bodyPr>
          <a:lstStyle/>
          <a:p>
            <a:pPr algn="ctr"/>
            <a:r>
              <a:rPr lang="en-US" sz="2000" dirty="0"/>
              <a:t>Department of Transportation Competitive Grants</a:t>
            </a:r>
          </a:p>
        </p:txBody>
      </p:sp>
      <p:graphicFrame>
        <p:nvGraphicFramePr>
          <p:cNvPr id="5" name="Table 5">
            <a:extLst>
              <a:ext uri="{FF2B5EF4-FFF2-40B4-BE49-F238E27FC236}">
                <a16:creationId xmlns:a16="http://schemas.microsoft.com/office/drawing/2014/main" id="{FE7D5F34-544C-4AEE-A87A-3F45E553B4F2}"/>
              </a:ext>
            </a:extLst>
          </p:cNvPr>
          <p:cNvGraphicFramePr>
            <a:graphicFrameLocks noGrp="1"/>
          </p:cNvGraphicFramePr>
          <p:nvPr>
            <p:ph idx="1"/>
            <p:extLst>
              <p:ext uri="{D42A27DB-BD31-4B8C-83A1-F6EECF244321}">
                <p14:modId xmlns:p14="http://schemas.microsoft.com/office/powerpoint/2010/main" val="3949325035"/>
              </p:ext>
            </p:extLst>
          </p:nvPr>
        </p:nvGraphicFramePr>
        <p:xfrm>
          <a:off x="457200" y="1671320"/>
          <a:ext cx="11301581" cy="5095240"/>
        </p:xfrm>
        <a:graphic>
          <a:graphicData uri="http://schemas.openxmlformats.org/drawingml/2006/table">
            <a:tbl>
              <a:tblPr firstRow="1" bandRow="1">
                <a:tableStyleId>{5C22544A-7EE6-4342-B048-85BDC9FD1C3A}</a:tableStyleId>
              </a:tblPr>
              <a:tblGrid>
                <a:gridCol w="3166981">
                  <a:extLst>
                    <a:ext uri="{9D8B030D-6E8A-4147-A177-3AD203B41FA5}">
                      <a16:colId xmlns:a16="http://schemas.microsoft.com/office/drawing/2014/main" val="1704118538"/>
                    </a:ext>
                  </a:extLst>
                </a:gridCol>
                <a:gridCol w="3176739">
                  <a:extLst>
                    <a:ext uri="{9D8B030D-6E8A-4147-A177-3AD203B41FA5}">
                      <a16:colId xmlns:a16="http://schemas.microsoft.com/office/drawing/2014/main" val="969294035"/>
                    </a:ext>
                  </a:extLst>
                </a:gridCol>
                <a:gridCol w="4957861">
                  <a:extLst>
                    <a:ext uri="{9D8B030D-6E8A-4147-A177-3AD203B41FA5}">
                      <a16:colId xmlns:a16="http://schemas.microsoft.com/office/drawing/2014/main" val="1149835265"/>
                    </a:ext>
                  </a:extLst>
                </a:gridCol>
              </a:tblGrid>
              <a:tr h="370840">
                <a:tc>
                  <a:txBody>
                    <a:bodyPr/>
                    <a:lstStyle/>
                    <a:p>
                      <a:pPr algn="ctr"/>
                      <a:r>
                        <a:rPr lang="en-US" dirty="0"/>
                        <a:t>Program Name</a:t>
                      </a:r>
                    </a:p>
                  </a:txBody>
                  <a:tcPr/>
                </a:tc>
                <a:tc>
                  <a:txBody>
                    <a:bodyPr/>
                    <a:lstStyle/>
                    <a:p>
                      <a:pPr algn="ctr"/>
                      <a:r>
                        <a:rPr lang="en-US" dirty="0"/>
                        <a:t>Amount (over 5 years)</a:t>
                      </a:r>
                    </a:p>
                  </a:txBody>
                  <a:tcPr/>
                </a:tc>
                <a:tc>
                  <a:txBody>
                    <a:bodyPr/>
                    <a:lstStyle/>
                    <a:p>
                      <a:pPr algn="ctr"/>
                      <a:r>
                        <a:rPr lang="en-US" dirty="0"/>
                        <a:t>Description</a:t>
                      </a:r>
                    </a:p>
                  </a:txBody>
                  <a:tcPr/>
                </a:tc>
                <a:extLst>
                  <a:ext uri="{0D108BD9-81ED-4DB2-BD59-A6C34878D82A}">
                    <a16:rowId xmlns:a16="http://schemas.microsoft.com/office/drawing/2014/main" val="1646980950"/>
                  </a:ext>
                </a:extLst>
              </a:tr>
              <a:tr h="370840">
                <a:tc>
                  <a:txBody>
                    <a:bodyPr/>
                    <a:lstStyle/>
                    <a:p>
                      <a:r>
                        <a:rPr lang="en-US" sz="1600" dirty="0"/>
                        <a:t>Promoting Resilient Operations for Transformative, Efficient and Cost- Saving Transportation </a:t>
                      </a:r>
                      <a:r>
                        <a:rPr lang="en-US" sz="1600" dirty="0">
                          <a:solidFill>
                            <a:srgbClr val="FF0000"/>
                          </a:solidFill>
                        </a:rPr>
                        <a:t>(“PROTECT”) </a:t>
                      </a:r>
                      <a:r>
                        <a:rPr lang="en-US" sz="1600" dirty="0"/>
                        <a:t>Grants</a:t>
                      </a:r>
                    </a:p>
                    <a:p>
                      <a:endParaRPr lang="en-US" sz="1600" dirty="0"/>
                    </a:p>
                  </a:txBody>
                  <a:tcPr/>
                </a:tc>
                <a:tc>
                  <a:txBody>
                    <a:bodyPr/>
                    <a:lstStyle/>
                    <a:p>
                      <a:r>
                        <a:rPr lang="en-US" sz="1600" dirty="0"/>
                        <a:t>$1.4 billion</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n-lt"/>
                          <a:ea typeface="+mn-ea"/>
                          <a:cs typeface="+mn-cs"/>
                        </a:rPr>
                        <a:t>New program funds projects that improve resiliency and address vulnerabilities to current and future weather events, including sea level rise. Funds may be used for highways, transit and port infrastructure.</a:t>
                      </a:r>
                    </a:p>
                  </a:txBody>
                  <a:tcPr/>
                </a:tc>
                <a:extLst>
                  <a:ext uri="{0D108BD9-81ED-4DB2-BD59-A6C34878D82A}">
                    <a16:rowId xmlns:a16="http://schemas.microsoft.com/office/drawing/2014/main" val="822318838"/>
                  </a:ext>
                </a:extLst>
              </a:tr>
              <a:tr h="370840">
                <a:tc>
                  <a:txBody>
                    <a:bodyPr/>
                    <a:lstStyle/>
                    <a:p>
                      <a:r>
                        <a:rPr lang="en-US" sz="1600" dirty="0">
                          <a:solidFill>
                            <a:srgbClr val="FF0000"/>
                          </a:solidFill>
                        </a:rPr>
                        <a:t>Rural Transportation Grant Program </a:t>
                      </a:r>
                      <a:endParaRPr lang="en-US" sz="1600" dirty="0"/>
                    </a:p>
                  </a:txBody>
                  <a:tcPr/>
                </a:tc>
                <a:tc>
                  <a:txBody>
                    <a:bodyPr/>
                    <a:lstStyle/>
                    <a:p>
                      <a:r>
                        <a:rPr lang="en-US" sz="1600" dirty="0"/>
                        <a:t>$2 billion (ramps up from $300M in year one to $500M in year 5)</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n-lt"/>
                          <a:ea typeface="+mn-ea"/>
                          <a:cs typeface="+mn-cs"/>
                        </a:rPr>
                        <a:t>New Program - Eligible entities (include RTPOs) can apply directly to USDOT to carry out a wide variety of highway and bridge projects . Eligible entities can bundle projects. 80% fed share. </a:t>
                      </a:r>
                    </a:p>
                  </a:txBody>
                  <a:tcPr/>
                </a:tc>
                <a:extLst>
                  <a:ext uri="{0D108BD9-81ED-4DB2-BD59-A6C34878D82A}">
                    <a16:rowId xmlns:a16="http://schemas.microsoft.com/office/drawing/2014/main" val="3263921428"/>
                  </a:ext>
                </a:extLst>
              </a:tr>
              <a:tr h="370840">
                <a:tc>
                  <a:txBody>
                    <a:bodyPr/>
                    <a:lstStyle/>
                    <a:p>
                      <a:r>
                        <a:rPr lang="en-US" sz="1600" dirty="0">
                          <a:solidFill>
                            <a:schemeClr val="tx1"/>
                          </a:solidFill>
                        </a:rPr>
                        <a:t>Safe Streets for All Grants</a:t>
                      </a:r>
                    </a:p>
                    <a:p>
                      <a:endParaRPr lang="en-US" sz="1600" dirty="0"/>
                    </a:p>
                  </a:txBody>
                  <a:tcPr/>
                </a:tc>
                <a:tc>
                  <a:txBody>
                    <a:bodyPr/>
                    <a:lstStyle/>
                    <a:p>
                      <a:r>
                        <a:rPr lang="en-US" sz="1600" dirty="0"/>
                        <a:t>$5 billion</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n-lt"/>
                          <a:ea typeface="+mn-ea"/>
                          <a:cs typeface="+mn-cs"/>
                        </a:rPr>
                        <a:t>New program funds projects to implement "vision zero" plans and other improvements to reduce crashes and fatalities and protect pedestrians and bicyclists.</a:t>
                      </a:r>
                    </a:p>
                  </a:txBody>
                  <a:tcPr/>
                </a:tc>
                <a:extLst>
                  <a:ext uri="{0D108BD9-81ED-4DB2-BD59-A6C34878D82A}">
                    <a16:rowId xmlns:a16="http://schemas.microsoft.com/office/drawing/2014/main" val="3978080992"/>
                  </a:ext>
                </a:extLst>
              </a:tr>
              <a:tr h="370840">
                <a:tc>
                  <a:txBody>
                    <a:bodyPr/>
                    <a:lstStyle/>
                    <a:p>
                      <a:r>
                        <a:rPr lang="en-US" sz="1600" dirty="0">
                          <a:solidFill>
                            <a:schemeClr val="tx1"/>
                          </a:solidFill>
                        </a:rPr>
                        <a:t>Healthy Streets Grants</a:t>
                      </a:r>
                    </a:p>
                    <a:p>
                      <a:endParaRPr lang="en-US" sz="1600" dirty="0"/>
                    </a:p>
                  </a:txBody>
                  <a:tcPr/>
                </a:tc>
                <a:tc>
                  <a:txBody>
                    <a:bodyPr/>
                    <a:lstStyle/>
                    <a:p>
                      <a:r>
                        <a:rPr lang="en-US" sz="1600" dirty="0"/>
                        <a:t>$500 million</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n-lt"/>
                          <a:ea typeface="+mn-ea"/>
                          <a:cs typeface="+mn-cs"/>
                        </a:rPr>
                        <a:t>New program funds projects to install cool pavements and porous pavements and to expand tree cover.</a:t>
                      </a:r>
                    </a:p>
                  </a:txBody>
                  <a:tcPr/>
                </a:tc>
                <a:extLst>
                  <a:ext uri="{0D108BD9-81ED-4DB2-BD59-A6C34878D82A}">
                    <a16:rowId xmlns:a16="http://schemas.microsoft.com/office/drawing/2014/main" val="3685362350"/>
                  </a:ext>
                </a:extLst>
              </a:tr>
              <a:tr h="370840">
                <a:tc>
                  <a:txBody>
                    <a:bodyPr/>
                    <a:lstStyle/>
                    <a:p>
                      <a:r>
                        <a:rPr lang="en-US" sz="1600" dirty="0">
                          <a:solidFill>
                            <a:schemeClr val="tx1"/>
                          </a:solidFill>
                        </a:rPr>
                        <a:t>Congestion Relief Program</a:t>
                      </a:r>
                    </a:p>
                    <a:p>
                      <a:endParaRPr lang="en-US" sz="1600" dirty="0"/>
                    </a:p>
                  </a:txBody>
                  <a:tcPr/>
                </a:tc>
                <a:tc>
                  <a:txBody>
                    <a:bodyPr/>
                    <a:lstStyle/>
                    <a:p>
                      <a:r>
                        <a:rPr lang="en-US" sz="1600" dirty="0"/>
                        <a:t>$250 million </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n-lt"/>
                          <a:ea typeface="+mn-ea"/>
                          <a:cs typeface="+mn-cs"/>
                        </a:rPr>
                        <a:t>New program funds projects in cities with populations of more than 1 million that reduce congestion, including high-occupancy vehicle (HOV) lanes, toll lanes, cordon pricing, parking pricing and congestion pricing and implementation of mobility services and incentive programs that encourage nonhighway travel and travel during nonpeak times.</a:t>
                      </a:r>
                    </a:p>
                  </a:txBody>
                  <a:tcPr/>
                </a:tc>
                <a:extLst>
                  <a:ext uri="{0D108BD9-81ED-4DB2-BD59-A6C34878D82A}">
                    <a16:rowId xmlns:a16="http://schemas.microsoft.com/office/drawing/2014/main" val="827630578"/>
                  </a:ext>
                </a:extLst>
              </a:tr>
            </a:tbl>
          </a:graphicData>
        </a:graphic>
      </p:graphicFrame>
      <p:sp>
        <p:nvSpPr>
          <p:cNvPr id="4" name="Slide Number Placeholder 3">
            <a:extLst>
              <a:ext uri="{FF2B5EF4-FFF2-40B4-BE49-F238E27FC236}">
                <a16:creationId xmlns:a16="http://schemas.microsoft.com/office/drawing/2014/main" id="{00287A5B-BF8E-46FD-88ED-E354BEED89C0}"/>
              </a:ext>
            </a:extLst>
          </p:cNvPr>
          <p:cNvSpPr>
            <a:spLocks noGrp="1"/>
          </p:cNvSpPr>
          <p:nvPr>
            <p:ph type="sldNum" sz="quarter" idx="12"/>
          </p:nvPr>
        </p:nvSpPr>
        <p:spPr/>
        <p:txBody>
          <a:bodyPr/>
          <a:lstStyle/>
          <a:p>
            <a:fld id="{D1CED088-3F90-438F-B570-9D0182528C90}" type="slidenum">
              <a:rPr lang="en-US" smtClean="0"/>
              <a:t>12</a:t>
            </a:fld>
            <a:endParaRPr lang="en-US" dirty="0"/>
          </a:p>
        </p:txBody>
      </p:sp>
    </p:spTree>
    <p:extLst>
      <p:ext uri="{BB962C8B-B14F-4D97-AF65-F5344CB8AC3E}">
        <p14:creationId xmlns:p14="http://schemas.microsoft.com/office/powerpoint/2010/main" val="1317108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CDE86-CE53-460B-96B6-37EC1501AF18}"/>
              </a:ext>
            </a:extLst>
          </p:cNvPr>
          <p:cNvSpPr>
            <a:spLocks noGrp="1"/>
          </p:cNvSpPr>
          <p:nvPr>
            <p:ph type="title"/>
          </p:nvPr>
        </p:nvSpPr>
        <p:spPr>
          <a:xfrm>
            <a:off x="581192" y="702156"/>
            <a:ext cx="11029616" cy="483707"/>
          </a:xfrm>
        </p:spPr>
        <p:txBody>
          <a:bodyPr>
            <a:normAutofit/>
          </a:bodyPr>
          <a:lstStyle/>
          <a:p>
            <a:pPr algn="ctr"/>
            <a:r>
              <a:rPr lang="en-US" sz="2000" dirty="0"/>
              <a:t>Department of Transportation Competitive Grants</a:t>
            </a:r>
          </a:p>
        </p:txBody>
      </p:sp>
      <p:graphicFrame>
        <p:nvGraphicFramePr>
          <p:cNvPr id="5" name="Table 5">
            <a:extLst>
              <a:ext uri="{FF2B5EF4-FFF2-40B4-BE49-F238E27FC236}">
                <a16:creationId xmlns:a16="http://schemas.microsoft.com/office/drawing/2014/main" id="{5BAD2343-67A5-46F5-A113-A6A64D8E92FA}"/>
              </a:ext>
            </a:extLst>
          </p:cNvPr>
          <p:cNvGraphicFramePr>
            <a:graphicFrameLocks noGrp="1"/>
          </p:cNvGraphicFramePr>
          <p:nvPr>
            <p:ph idx="1"/>
            <p:extLst>
              <p:ext uri="{D42A27DB-BD31-4B8C-83A1-F6EECF244321}">
                <p14:modId xmlns:p14="http://schemas.microsoft.com/office/powerpoint/2010/main" val="2912663360"/>
              </p:ext>
            </p:extLst>
          </p:nvPr>
        </p:nvGraphicFramePr>
        <p:xfrm>
          <a:off x="450056" y="1340331"/>
          <a:ext cx="11214406" cy="5492136"/>
        </p:xfrm>
        <a:graphic>
          <a:graphicData uri="http://schemas.openxmlformats.org/drawingml/2006/table">
            <a:tbl>
              <a:tblPr firstRow="1" bandRow="1">
                <a:tableStyleId>{5C22544A-7EE6-4342-B048-85BDC9FD1C3A}</a:tableStyleId>
              </a:tblPr>
              <a:tblGrid>
                <a:gridCol w="3686480">
                  <a:extLst>
                    <a:ext uri="{9D8B030D-6E8A-4147-A177-3AD203B41FA5}">
                      <a16:colId xmlns:a16="http://schemas.microsoft.com/office/drawing/2014/main" val="2753499805"/>
                    </a:ext>
                  </a:extLst>
                </a:gridCol>
                <a:gridCol w="3144045">
                  <a:extLst>
                    <a:ext uri="{9D8B030D-6E8A-4147-A177-3AD203B41FA5}">
                      <a16:colId xmlns:a16="http://schemas.microsoft.com/office/drawing/2014/main" val="3572193269"/>
                    </a:ext>
                  </a:extLst>
                </a:gridCol>
                <a:gridCol w="4383881">
                  <a:extLst>
                    <a:ext uri="{9D8B030D-6E8A-4147-A177-3AD203B41FA5}">
                      <a16:colId xmlns:a16="http://schemas.microsoft.com/office/drawing/2014/main" val="1884560749"/>
                    </a:ext>
                  </a:extLst>
                </a:gridCol>
              </a:tblGrid>
              <a:tr h="605874">
                <a:tc>
                  <a:txBody>
                    <a:bodyPr/>
                    <a:lstStyle/>
                    <a:p>
                      <a:pPr marL="0" algn="ctr" defTabSz="685800" rtl="0" eaLnBrk="1" latinLnBrk="0" hangingPunct="1"/>
                      <a:r>
                        <a:rPr lang="en-US" sz="1600" b="1" kern="1200" dirty="0">
                          <a:solidFill>
                            <a:schemeClr val="lt1"/>
                          </a:solidFill>
                          <a:effectLst>
                            <a:outerShdw blurRad="38100" dist="38100" dir="2700000" algn="tl">
                              <a:srgbClr val="000000">
                                <a:alpha val="43137"/>
                              </a:srgbClr>
                            </a:outerShdw>
                          </a:effectLst>
                          <a:latin typeface="+mn-lt"/>
                          <a:ea typeface="+mn-ea"/>
                          <a:cs typeface="+mn-cs"/>
                        </a:rPr>
                        <a:t>Program Name</a:t>
                      </a:r>
                    </a:p>
                  </a:txBody>
                  <a:tcPr anchor="ctr"/>
                </a:tc>
                <a:tc>
                  <a:txBody>
                    <a:bodyPr/>
                    <a:lstStyle/>
                    <a:p>
                      <a:pPr marL="0" algn="ctr" defTabSz="685800" rtl="0" eaLnBrk="1" latinLnBrk="0" hangingPunct="1"/>
                      <a:r>
                        <a:rPr lang="en-US" sz="1600" b="1" kern="1200" dirty="0">
                          <a:solidFill>
                            <a:schemeClr val="lt1"/>
                          </a:solidFill>
                          <a:effectLst>
                            <a:outerShdw blurRad="38100" dist="38100" dir="2700000" algn="tl">
                              <a:srgbClr val="000000">
                                <a:alpha val="43137"/>
                              </a:srgbClr>
                            </a:outerShdw>
                          </a:effectLst>
                          <a:latin typeface="+mn-lt"/>
                          <a:ea typeface="+mn-ea"/>
                          <a:cs typeface="+mn-cs"/>
                        </a:rPr>
                        <a:t>Amount (over 5 years)</a:t>
                      </a:r>
                    </a:p>
                  </a:txBody>
                  <a:tcPr anchor="ctr"/>
                </a:tc>
                <a:tc>
                  <a:txBody>
                    <a:bodyPr/>
                    <a:lstStyle/>
                    <a:p>
                      <a:pPr marL="0" algn="ctr" defTabSz="685800" rtl="0" eaLnBrk="1" latinLnBrk="0" hangingPunct="1"/>
                      <a:r>
                        <a:rPr lang="en-US" sz="1600" b="1" kern="1200" dirty="0">
                          <a:solidFill>
                            <a:schemeClr val="lt1"/>
                          </a:solidFill>
                          <a:effectLst>
                            <a:outerShdw blurRad="38100" dist="38100" dir="2700000" algn="tl">
                              <a:srgbClr val="000000">
                                <a:alpha val="43137"/>
                              </a:srgbClr>
                            </a:outerShdw>
                          </a:effectLst>
                          <a:latin typeface="+mn-lt"/>
                          <a:ea typeface="+mn-ea"/>
                          <a:cs typeface="+mn-cs"/>
                        </a:rPr>
                        <a:t>Description</a:t>
                      </a:r>
                    </a:p>
                  </a:txBody>
                  <a:tcPr anchor="ctr"/>
                </a:tc>
                <a:extLst>
                  <a:ext uri="{0D108BD9-81ED-4DB2-BD59-A6C34878D82A}">
                    <a16:rowId xmlns:a16="http://schemas.microsoft.com/office/drawing/2014/main" val="3596780867"/>
                  </a:ext>
                </a:extLst>
              </a:tr>
              <a:tr h="550810">
                <a:tc>
                  <a:txBody>
                    <a:bodyPr/>
                    <a:lstStyle/>
                    <a:p>
                      <a:r>
                        <a:rPr lang="en-US" sz="1400" dirty="0"/>
                        <a:t>Port Infrastructure</a:t>
                      </a:r>
                      <a:r>
                        <a:rPr lang="en-US" sz="1400" baseline="0" dirty="0"/>
                        <a:t> Development Program</a:t>
                      </a:r>
                      <a:endParaRPr lang="en-US" sz="1400" dirty="0"/>
                    </a:p>
                  </a:txBody>
                  <a:tcPr/>
                </a:tc>
                <a:tc>
                  <a:txBody>
                    <a:bodyPr/>
                    <a:lstStyle/>
                    <a:p>
                      <a:r>
                        <a:rPr lang="en-US" sz="1400" dirty="0"/>
                        <a:t>$2.25</a:t>
                      </a:r>
                      <a:r>
                        <a:rPr lang="en-US" sz="1400" baseline="0" dirty="0"/>
                        <a:t> billion</a:t>
                      </a:r>
                      <a:endParaRPr lang="en-US" sz="14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n-lt"/>
                          <a:ea typeface="+mn-ea"/>
                          <a:cs typeface="+mn-cs"/>
                        </a:rPr>
                        <a:t>Competitive grant program that funds infrastructure projects at public ports.</a:t>
                      </a:r>
                    </a:p>
                  </a:txBody>
                  <a:tcPr/>
                </a:tc>
                <a:extLst>
                  <a:ext uri="{0D108BD9-81ED-4DB2-BD59-A6C34878D82A}">
                    <a16:rowId xmlns:a16="http://schemas.microsoft.com/office/drawing/2014/main" val="2096767861"/>
                  </a:ext>
                </a:extLst>
              </a:tr>
              <a:tr h="60587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rgbClr val="FF0000"/>
                          </a:solidFill>
                          <a:latin typeface="+mn-lt"/>
                          <a:ea typeface="+mn-ea"/>
                          <a:cs typeface="+mn-cs"/>
                        </a:rPr>
                        <a:t>Bridge Discretionary Grants </a:t>
                      </a:r>
                      <a:r>
                        <a:rPr lang="en-US" sz="1400" b="0" i="1" u="none" strike="noStrike" kern="1200" baseline="0" dirty="0">
                          <a:solidFill>
                            <a:schemeClr val="tx1"/>
                          </a:solidFill>
                          <a:latin typeface="+mn-lt"/>
                          <a:ea typeface="+mn-ea"/>
                          <a:cs typeface="+mn-cs"/>
                        </a:rPr>
                        <a:t>(part of new $40 billion Bridge Investment Program – most of which is distributed by formula)</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n-lt"/>
                          <a:ea typeface="+mn-ea"/>
                          <a:cs typeface="+mn-cs"/>
                        </a:rPr>
                        <a:t>$12.5 billion</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n-lt"/>
                          <a:ea typeface="+mn-ea"/>
                          <a:cs typeface="+mn-cs"/>
                        </a:rPr>
                        <a:t>New program to rehabilitate and replace bridges. Min grant size is $50M for large projects, $2.5M for small projects, Requires Sec. to prioritize projects that have applied for but not yet received fed grants. </a:t>
                      </a:r>
                    </a:p>
                  </a:txBody>
                  <a:tcPr/>
                </a:tc>
                <a:extLst>
                  <a:ext uri="{0D108BD9-81ED-4DB2-BD59-A6C34878D82A}">
                    <a16:rowId xmlns:a16="http://schemas.microsoft.com/office/drawing/2014/main" val="414522081"/>
                  </a:ext>
                </a:extLst>
              </a:tr>
              <a:tr h="64737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tx1"/>
                          </a:solidFill>
                          <a:latin typeface="+mn-lt"/>
                          <a:ea typeface="+mn-ea"/>
                          <a:cs typeface="+mn-cs"/>
                        </a:rPr>
                        <a:t>Consolidated Rail Infrastructure and Safety Improvements (CRISI)</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n-lt"/>
                          <a:ea typeface="+mn-ea"/>
                          <a:cs typeface="+mn-cs"/>
                        </a:rPr>
                        <a:t>$5 billion</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n-lt"/>
                          <a:ea typeface="+mn-ea"/>
                          <a:cs typeface="+mn-cs"/>
                        </a:rPr>
                        <a:t>Funds projects that improve safety, efficiency and reliability of intercity passenger and freight rail.</a:t>
                      </a:r>
                    </a:p>
                  </a:txBody>
                  <a:tcPr/>
                </a:tc>
                <a:extLst>
                  <a:ext uri="{0D108BD9-81ED-4DB2-BD59-A6C34878D82A}">
                    <a16:rowId xmlns:a16="http://schemas.microsoft.com/office/drawing/2014/main" val="1582370605"/>
                  </a:ext>
                </a:extLst>
              </a:tr>
              <a:tr h="114535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rgbClr val="FF0000"/>
                          </a:solidFill>
                          <a:latin typeface="+mn-lt"/>
                          <a:ea typeface="+mn-ea"/>
                          <a:cs typeface="+mn-cs"/>
                        </a:rPr>
                        <a:t>Railroad Grade Crossing Elimination Program</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n-lt"/>
                          <a:ea typeface="+mn-ea"/>
                          <a:cs typeface="+mn-cs"/>
                        </a:rPr>
                        <a:t>$2.5 billion</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n-lt"/>
                          <a:ea typeface="+mn-ea"/>
                          <a:cs typeface="+mn-cs"/>
                        </a:rPr>
                        <a:t>New program that funds projects to eliminate at-grade railroad crossings, add gates or signals, relocate tracks and install bridges. Sets aside funding for planning and to carry out highway-rail grade crossing safety information and education programs.</a:t>
                      </a:r>
                    </a:p>
                  </a:txBody>
                  <a:tcPr/>
                </a:tc>
                <a:extLst>
                  <a:ext uri="{0D108BD9-81ED-4DB2-BD59-A6C34878D82A}">
                    <a16:rowId xmlns:a16="http://schemas.microsoft.com/office/drawing/2014/main" val="1829686303"/>
                  </a:ext>
                </a:extLst>
              </a:tr>
              <a:tr h="1394340">
                <a:tc>
                  <a:txBody>
                    <a:bodyPr/>
                    <a:lstStyle/>
                    <a:p>
                      <a:pPr rtl="0"/>
                      <a:r>
                        <a:rPr lang="en-US" sz="1400" b="0" i="0" u="none" strike="noStrike" kern="1200" baseline="0" dirty="0">
                          <a:solidFill>
                            <a:srgbClr val="FF0000"/>
                          </a:solidFill>
                          <a:latin typeface="+mn-lt"/>
                          <a:ea typeface="+mn-ea"/>
                          <a:cs typeface="+mn-cs"/>
                        </a:rPr>
                        <a:t>Airport Terminal Program</a:t>
                      </a:r>
                    </a:p>
                  </a:txBody>
                  <a:tcPr/>
                </a:tc>
                <a:tc>
                  <a:txBody>
                    <a:bodyPr/>
                    <a:lstStyle/>
                    <a:p>
                      <a:r>
                        <a:rPr lang="en-US" sz="1400" dirty="0"/>
                        <a:t>$5</a:t>
                      </a:r>
                      <a:r>
                        <a:rPr lang="en-US" sz="1400" baseline="0" dirty="0"/>
                        <a:t> </a:t>
                      </a:r>
                      <a:r>
                        <a:rPr lang="en-US" sz="1400" b="0" i="0" u="none" strike="noStrike" kern="1200" baseline="0" dirty="0">
                          <a:solidFill>
                            <a:schemeClr val="dk1"/>
                          </a:solidFill>
                          <a:latin typeface="+mn-lt"/>
                          <a:ea typeface="+mn-ea"/>
                          <a:cs typeface="+mn-cs"/>
                        </a:rPr>
                        <a:t>billion</a:t>
                      </a:r>
                      <a:endParaRPr lang="en-US" sz="14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0" i="0" u="none" strike="noStrike" kern="1200" baseline="0" dirty="0">
                          <a:solidFill>
                            <a:schemeClr val="dk1"/>
                          </a:solidFill>
                          <a:latin typeface="+mn-lt"/>
                          <a:ea typeface="+mn-ea"/>
                          <a:cs typeface="+mn-cs"/>
                        </a:rPr>
                        <a:t>New grant program for airport terminal development projects. Includes multimodal projects and projects for on-airport rail access. Secretary must give consideration to projects that increase capacity and passenger access, replace aging infrastructure, expand access for people with disabilities, improve airport access to historically disadvantaged persons and improve energy efficiency.</a:t>
                      </a:r>
                    </a:p>
                  </a:txBody>
                  <a:tcPr/>
                </a:tc>
                <a:extLst>
                  <a:ext uri="{0D108BD9-81ED-4DB2-BD59-A6C34878D82A}">
                    <a16:rowId xmlns:a16="http://schemas.microsoft.com/office/drawing/2014/main" val="970482563"/>
                  </a:ext>
                </a:extLst>
              </a:tr>
            </a:tbl>
          </a:graphicData>
        </a:graphic>
      </p:graphicFrame>
      <p:sp>
        <p:nvSpPr>
          <p:cNvPr id="4" name="Slide Number Placeholder 3">
            <a:extLst>
              <a:ext uri="{FF2B5EF4-FFF2-40B4-BE49-F238E27FC236}">
                <a16:creationId xmlns:a16="http://schemas.microsoft.com/office/drawing/2014/main" id="{1149BF3B-2F81-4A78-B6DE-E8E8382C9DA7}"/>
              </a:ext>
            </a:extLst>
          </p:cNvPr>
          <p:cNvSpPr>
            <a:spLocks noGrp="1"/>
          </p:cNvSpPr>
          <p:nvPr>
            <p:ph type="sldNum" sz="quarter" idx="12"/>
          </p:nvPr>
        </p:nvSpPr>
        <p:spPr/>
        <p:txBody>
          <a:bodyPr/>
          <a:lstStyle/>
          <a:p>
            <a:fld id="{D1CED088-3F90-438F-B570-9D0182528C90}" type="slidenum">
              <a:rPr lang="en-US" smtClean="0"/>
              <a:t>13</a:t>
            </a:fld>
            <a:endParaRPr lang="en-US" dirty="0"/>
          </a:p>
        </p:txBody>
      </p:sp>
    </p:spTree>
    <p:extLst>
      <p:ext uri="{BB962C8B-B14F-4D97-AF65-F5344CB8AC3E}">
        <p14:creationId xmlns:p14="http://schemas.microsoft.com/office/powerpoint/2010/main" val="3514671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E040FCC-977E-40CB-B323-B82B57F44362}"/>
              </a:ext>
            </a:extLst>
          </p:cNvPr>
          <p:cNvSpPr>
            <a:spLocks noGrp="1"/>
          </p:cNvSpPr>
          <p:nvPr>
            <p:ph type="sldNum" sz="quarter" idx="12"/>
          </p:nvPr>
        </p:nvSpPr>
        <p:spPr/>
        <p:txBody>
          <a:bodyPr/>
          <a:lstStyle/>
          <a:p>
            <a:fld id="{D1CED088-3F90-438F-B570-9D0182528C90}" type="slidenum">
              <a:rPr lang="en-US" smtClean="0"/>
              <a:t>14</a:t>
            </a:fld>
            <a:endParaRPr lang="en-US" dirty="0"/>
          </a:p>
        </p:txBody>
      </p:sp>
      <p:sp>
        <p:nvSpPr>
          <p:cNvPr id="5" name="Title 4">
            <a:extLst>
              <a:ext uri="{FF2B5EF4-FFF2-40B4-BE49-F238E27FC236}">
                <a16:creationId xmlns:a16="http://schemas.microsoft.com/office/drawing/2014/main" id="{4B217835-97E4-498D-BA76-7064E946E322}"/>
              </a:ext>
            </a:extLst>
          </p:cNvPr>
          <p:cNvSpPr>
            <a:spLocks noGrp="1"/>
          </p:cNvSpPr>
          <p:nvPr>
            <p:ph type="title"/>
          </p:nvPr>
        </p:nvSpPr>
        <p:spPr>
          <a:xfrm>
            <a:off x="575894" y="729658"/>
            <a:ext cx="11029616" cy="527642"/>
          </a:xfrm>
        </p:spPr>
        <p:txBody>
          <a:bodyPr>
            <a:normAutofit/>
          </a:bodyPr>
          <a:lstStyle/>
          <a:p>
            <a:pPr algn="ctr"/>
            <a:r>
              <a:rPr lang="en-US" sz="2000" dirty="0"/>
              <a:t>Transportation Alternatives and other Opportunities for new Funding</a:t>
            </a:r>
          </a:p>
        </p:txBody>
      </p:sp>
      <p:graphicFrame>
        <p:nvGraphicFramePr>
          <p:cNvPr id="4" name="Table 5">
            <a:extLst>
              <a:ext uri="{FF2B5EF4-FFF2-40B4-BE49-F238E27FC236}">
                <a16:creationId xmlns:a16="http://schemas.microsoft.com/office/drawing/2014/main" id="{4F06FCFF-E25E-4503-B216-68DEF231F9C1}"/>
              </a:ext>
            </a:extLst>
          </p:cNvPr>
          <p:cNvGraphicFramePr>
            <a:graphicFrameLocks noGrp="1"/>
          </p:cNvGraphicFramePr>
          <p:nvPr>
            <p:extLst>
              <p:ext uri="{D42A27DB-BD31-4B8C-83A1-F6EECF244321}">
                <p14:modId xmlns:p14="http://schemas.microsoft.com/office/powerpoint/2010/main" val="3759265679"/>
              </p:ext>
            </p:extLst>
          </p:nvPr>
        </p:nvGraphicFramePr>
        <p:xfrm>
          <a:off x="459581" y="1414464"/>
          <a:ext cx="11272837" cy="5305841"/>
        </p:xfrm>
        <a:graphic>
          <a:graphicData uri="http://schemas.openxmlformats.org/drawingml/2006/table">
            <a:tbl>
              <a:tblPr firstRow="1" bandRow="1">
                <a:tableStyleId>{5C22544A-7EE6-4342-B048-85BDC9FD1C3A}</a:tableStyleId>
              </a:tblPr>
              <a:tblGrid>
                <a:gridCol w="3740679">
                  <a:extLst>
                    <a:ext uri="{9D8B030D-6E8A-4147-A177-3AD203B41FA5}">
                      <a16:colId xmlns:a16="http://schemas.microsoft.com/office/drawing/2014/main" val="2970805207"/>
                    </a:ext>
                  </a:extLst>
                </a:gridCol>
                <a:gridCol w="1600465">
                  <a:extLst>
                    <a:ext uri="{9D8B030D-6E8A-4147-A177-3AD203B41FA5}">
                      <a16:colId xmlns:a16="http://schemas.microsoft.com/office/drawing/2014/main" val="2283734110"/>
                    </a:ext>
                  </a:extLst>
                </a:gridCol>
                <a:gridCol w="5931693">
                  <a:extLst>
                    <a:ext uri="{9D8B030D-6E8A-4147-A177-3AD203B41FA5}">
                      <a16:colId xmlns:a16="http://schemas.microsoft.com/office/drawing/2014/main" val="3785876083"/>
                    </a:ext>
                  </a:extLst>
                </a:gridCol>
              </a:tblGrid>
              <a:tr h="566447">
                <a:tc>
                  <a:txBody>
                    <a:bodyPr/>
                    <a:lstStyle/>
                    <a:p>
                      <a:pPr algn="ctr"/>
                      <a:r>
                        <a:rPr lang="en-US" sz="1600" dirty="0"/>
                        <a:t>Program Name</a:t>
                      </a:r>
                    </a:p>
                  </a:txBody>
                  <a:tcPr/>
                </a:tc>
                <a:tc>
                  <a:txBody>
                    <a:bodyPr/>
                    <a:lstStyle/>
                    <a:p>
                      <a:pPr algn="ctr"/>
                      <a:r>
                        <a:rPr lang="en-US" sz="1600" dirty="0"/>
                        <a:t>Amount (over 5 years)</a:t>
                      </a:r>
                    </a:p>
                  </a:txBody>
                  <a:tcPr/>
                </a:tc>
                <a:tc>
                  <a:txBody>
                    <a:bodyPr/>
                    <a:lstStyle/>
                    <a:p>
                      <a:pPr algn="ctr"/>
                      <a:r>
                        <a:rPr lang="en-US" sz="1600" dirty="0"/>
                        <a:t>Description</a:t>
                      </a:r>
                    </a:p>
                  </a:txBody>
                  <a:tcPr/>
                </a:tc>
                <a:extLst>
                  <a:ext uri="{0D108BD9-81ED-4DB2-BD59-A6C34878D82A}">
                    <a16:rowId xmlns:a16="http://schemas.microsoft.com/office/drawing/2014/main" val="408197895"/>
                  </a:ext>
                </a:extLst>
              </a:tr>
              <a:tr h="2349281">
                <a:tc>
                  <a:txBody>
                    <a:bodyPr/>
                    <a:lstStyle/>
                    <a:p>
                      <a:r>
                        <a:rPr lang="en-US" sz="1600" dirty="0">
                          <a:solidFill>
                            <a:srgbClr val="FF0000"/>
                          </a:solidFill>
                        </a:rPr>
                        <a:t>Transportation Alternatives Program (TAP)</a:t>
                      </a:r>
                    </a:p>
                  </a:txBody>
                  <a:tcPr/>
                </a:tc>
                <a:tc>
                  <a:txBody>
                    <a:bodyPr/>
                    <a:lstStyle/>
                    <a:p>
                      <a:r>
                        <a:rPr lang="en-US" sz="1600" dirty="0"/>
                        <a:t>$7.2 billion</a:t>
                      </a:r>
                    </a:p>
                  </a:txBody>
                  <a:tcPr/>
                </a:tc>
                <a:tc>
                  <a:txBody>
                    <a:bodyPr/>
                    <a:lstStyle/>
                    <a:p>
                      <a:r>
                        <a:rPr lang="en-US" sz="1600" dirty="0"/>
                        <a:t>TAP increased to 10 percent of the entire STBG Program.  The percentage states are required to sub-allocate to local governments is based on population and increases from 50 to 59 percent;  states can choose to sub-allocate up to 100 percent of its TAP funds.  </a:t>
                      </a:r>
                    </a:p>
                    <a:p>
                      <a:endParaRPr lang="en-US" sz="1600" dirty="0"/>
                    </a:p>
                    <a:p>
                      <a:r>
                        <a:rPr lang="en-US" sz="1600" dirty="0"/>
                        <a:t>TAP funds can carry out a wide variety of eligible projects including planning, design and construction of trails, bike-ped projects, environmental mitigation activities to address stormwater management, etc.    </a:t>
                      </a:r>
                    </a:p>
                  </a:txBody>
                  <a:tcPr/>
                </a:tc>
                <a:extLst>
                  <a:ext uri="{0D108BD9-81ED-4DB2-BD59-A6C34878D82A}">
                    <a16:rowId xmlns:a16="http://schemas.microsoft.com/office/drawing/2014/main" val="979873742"/>
                  </a:ext>
                </a:extLst>
              </a:tr>
              <a:tr h="1550084">
                <a:tc>
                  <a:txBody>
                    <a:bodyPr/>
                    <a:lstStyle/>
                    <a:p>
                      <a:r>
                        <a:rPr lang="en-US" sz="1600" dirty="0">
                          <a:solidFill>
                            <a:srgbClr val="FF0000"/>
                          </a:solidFill>
                        </a:rPr>
                        <a:t>Off-system Bridge Set-Aside </a:t>
                      </a:r>
                      <a:r>
                        <a:rPr lang="en-US" sz="1600" i="1" dirty="0">
                          <a:solidFill>
                            <a:schemeClr val="tx1"/>
                          </a:solidFill>
                        </a:rPr>
                        <a:t>(within the STBG program) </a:t>
                      </a:r>
                    </a:p>
                  </a:txBody>
                  <a:tcPr/>
                </a:tc>
                <a:tc>
                  <a:txBody>
                    <a:bodyPr/>
                    <a:lstStyle/>
                    <a:p>
                      <a:r>
                        <a:rPr lang="en-US" sz="1600" dirty="0"/>
                        <a:t>$5.18 billion</a:t>
                      </a:r>
                    </a:p>
                  </a:txBody>
                  <a:tcPr/>
                </a:tc>
                <a:tc>
                  <a:txBody>
                    <a:bodyPr/>
                    <a:lstStyle/>
                    <a:p>
                      <a:r>
                        <a:rPr lang="en-US" sz="1600" dirty="0"/>
                        <a:t>Off system bridges make up nearly half of the nation’s bridges.  Because they at not located on the Nat. Hwy System, they often suffer from underinvestment.  A new “off-system” set aside increases from 15 to 20 percent of a state’s FY2009 share of the no-longer-existent Highway Bridge Program, resulting in increased funding that must be set aside for off-system bridges in every state.  </a:t>
                      </a:r>
                    </a:p>
                  </a:txBody>
                  <a:tcPr/>
                </a:tc>
                <a:extLst>
                  <a:ext uri="{0D108BD9-81ED-4DB2-BD59-A6C34878D82A}">
                    <a16:rowId xmlns:a16="http://schemas.microsoft.com/office/drawing/2014/main" val="1776315171"/>
                  </a:ext>
                </a:extLst>
              </a:tr>
              <a:tr h="409618">
                <a:tc>
                  <a:txBody>
                    <a:bodyPr/>
                    <a:lstStyle/>
                    <a:p>
                      <a:r>
                        <a:rPr lang="en-US" sz="1600" dirty="0">
                          <a:solidFill>
                            <a:srgbClr val="FF0000"/>
                          </a:solidFill>
                        </a:rPr>
                        <a:t>Active Transportation Infrastructure Investment Program </a:t>
                      </a:r>
                    </a:p>
                  </a:txBody>
                  <a:tcPr/>
                </a:tc>
                <a:tc>
                  <a:txBody>
                    <a:bodyPr/>
                    <a:lstStyle/>
                    <a:p>
                      <a:r>
                        <a:rPr lang="en-US" sz="1600" dirty="0"/>
                        <a:t>$2.5 billion (subject to annual </a:t>
                      </a:r>
                      <a:r>
                        <a:rPr lang="en-US" sz="1600" dirty="0" err="1"/>
                        <a:t>approps</a:t>
                      </a:r>
                      <a:r>
                        <a:rPr lang="en-US" sz="1600" dirty="0"/>
                        <a:t>)</a:t>
                      </a:r>
                    </a:p>
                  </a:txBody>
                  <a:tcPr/>
                </a:tc>
                <a:tc>
                  <a:txBody>
                    <a:bodyPr/>
                    <a:lstStyle/>
                    <a:p>
                      <a:r>
                        <a:rPr lang="en-US" sz="1600" dirty="0"/>
                        <a:t>Creates a new program for active transportation grants that fund local and regional trail/bike/ped networks and transportation “spines” linking trail systems between communities.</a:t>
                      </a:r>
                    </a:p>
                  </a:txBody>
                  <a:tcPr/>
                </a:tc>
                <a:extLst>
                  <a:ext uri="{0D108BD9-81ED-4DB2-BD59-A6C34878D82A}">
                    <a16:rowId xmlns:a16="http://schemas.microsoft.com/office/drawing/2014/main" val="2027258237"/>
                  </a:ext>
                </a:extLst>
              </a:tr>
            </a:tbl>
          </a:graphicData>
        </a:graphic>
      </p:graphicFrame>
    </p:spTree>
    <p:extLst>
      <p:ext uri="{BB962C8B-B14F-4D97-AF65-F5344CB8AC3E}">
        <p14:creationId xmlns:p14="http://schemas.microsoft.com/office/powerpoint/2010/main" val="42047561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BB791C-5F0E-4277-AF27-31B3100B9A46}"/>
              </a:ext>
            </a:extLst>
          </p:cNvPr>
          <p:cNvSpPr>
            <a:spLocks noGrp="1"/>
          </p:cNvSpPr>
          <p:nvPr>
            <p:ph type="title"/>
          </p:nvPr>
        </p:nvSpPr>
        <p:spPr>
          <a:xfrm>
            <a:off x="581192" y="905505"/>
            <a:ext cx="11029616" cy="593244"/>
          </a:xfrm>
        </p:spPr>
        <p:txBody>
          <a:bodyPr>
            <a:normAutofit fontScale="90000"/>
          </a:bodyPr>
          <a:lstStyle/>
          <a:p>
            <a:pPr algn="ctr"/>
            <a:r>
              <a:rPr lang="en-US" sz="3600" dirty="0"/>
              <a:t>Water Programs</a:t>
            </a:r>
          </a:p>
        </p:txBody>
      </p:sp>
      <p:sp>
        <p:nvSpPr>
          <p:cNvPr id="3" name="Content Placeholder 2">
            <a:extLst>
              <a:ext uri="{FF2B5EF4-FFF2-40B4-BE49-F238E27FC236}">
                <a16:creationId xmlns:a16="http://schemas.microsoft.com/office/drawing/2014/main" id="{C9E4E97C-BD39-429F-8EC6-60AAF3D1F635}"/>
              </a:ext>
            </a:extLst>
          </p:cNvPr>
          <p:cNvSpPr>
            <a:spLocks noGrp="1"/>
          </p:cNvSpPr>
          <p:nvPr>
            <p:ph idx="1"/>
          </p:nvPr>
        </p:nvSpPr>
        <p:spPr>
          <a:xfrm>
            <a:off x="581192" y="1844040"/>
            <a:ext cx="11029615" cy="4014759"/>
          </a:xfrm>
        </p:spPr>
        <p:txBody>
          <a:bodyPr/>
          <a:lstStyle/>
          <a:p>
            <a:r>
              <a:rPr lang="en-US" dirty="0"/>
              <a:t>$55 billion for Environmental Protection Agency (EPA) programs, including: </a:t>
            </a:r>
          </a:p>
          <a:p>
            <a:pPr lvl="2"/>
            <a:r>
              <a:rPr lang="en-US" sz="1600" dirty="0"/>
              <a:t>$30 billion for State Drinking Water Revolving Loan Program</a:t>
            </a:r>
          </a:p>
          <a:p>
            <a:pPr lvl="2"/>
            <a:r>
              <a:rPr lang="en-US" sz="1600" dirty="0"/>
              <a:t>$5 billion for State Clean Water Revolving Loan Program</a:t>
            </a:r>
          </a:p>
          <a:p>
            <a:pPr lvl="2"/>
            <a:r>
              <a:rPr lang="en-US" sz="1600" dirty="0"/>
              <a:t>$1.5 billion for Brownfield Grants</a:t>
            </a:r>
          </a:p>
          <a:p>
            <a:pPr lvl="2"/>
            <a:r>
              <a:rPr lang="en-US" sz="1600" dirty="0"/>
              <a:t>$1.4 billion for Sewer Overflow and Stormwater Municipal Grants (subject to annual appropriations) </a:t>
            </a:r>
          </a:p>
          <a:p>
            <a:r>
              <a:rPr lang="en-US" dirty="0"/>
              <a:t>$1billion for Federal Emergency Management Agency (FEMA) state resiliency grant program (BRIC)</a:t>
            </a:r>
          </a:p>
          <a:p>
            <a:r>
              <a:rPr lang="en-US" dirty="0"/>
              <a:t>$83 billion for Bureau of Reclamation programs</a:t>
            </a:r>
          </a:p>
          <a:p>
            <a:r>
              <a:rPr lang="en-US" dirty="0"/>
              <a:t>$9.55 billion for U.S. Army Corps of Engineers programs for </a:t>
            </a:r>
            <a:r>
              <a:rPr lang="en-US" u="sng" dirty="0"/>
              <a:t>authorized</a:t>
            </a:r>
            <a:r>
              <a:rPr lang="en-US" dirty="0"/>
              <a:t> projects </a:t>
            </a:r>
          </a:p>
          <a:p>
            <a:pPr lvl="2"/>
            <a:r>
              <a:rPr lang="en-US" dirty="0"/>
              <a:t>Note:  Congress is expected to enact a new Water Resources Development Act in 2022 and this is the legislation where Army Corps of Engineers projects are authorized.</a:t>
            </a:r>
          </a:p>
        </p:txBody>
      </p:sp>
      <p:sp>
        <p:nvSpPr>
          <p:cNvPr id="4" name="Slide Number Placeholder 3">
            <a:extLst>
              <a:ext uri="{FF2B5EF4-FFF2-40B4-BE49-F238E27FC236}">
                <a16:creationId xmlns:a16="http://schemas.microsoft.com/office/drawing/2014/main" id="{E05E279E-5E59-4CF3-816F-83AAD030CAFA}"/>
              </a:ext>
            </a:extLst>
          </p:cNvPr>
          <p:cNvSpPr>
            <a:spLocks noGrp="1"/>
          </p:cNvSpPr>
          <p:nvPr>
            <p:ph type="sldNum" sz="quarter" idx="12"/>
          </p:nvPr>
        </p:nvSpPr>
        <p:spPr/>
        <p:txBody>
          <a:bodyPr/>
          <a:lstStyle/>
          <a:p>
            <a:fld id="{D1CED088-3F90-438F-B570-9D0182528C90}" type="slidenum">
              <a:rPr lang="en-US" smtClean="0"/>
              <a:t>15</a:t>
            </a:fld>
            <a:endParaRPr lang="en-US" dirty="0"/>
          </a:p>
        </p:txBody>
      </p:sp>
    </p:spTree>
    <p:extLst>
      <p:ext uri="{BB962C8B-B14F-4D97-AF65-F5344CB8AC3E}">
        <p14:creationId xmlns:p14="http://schemas.microsoft.com/office/powerpoint/2010/main" val="2080143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AC113-137D-4A40-852E-90F3B0F8C635}"/>
              </a:ext>
            </a:extLst>
          </p:cNvPr>
          <p:cNvSpPr>
            <a:spLocks noGrp="1"/>
          </p:cNvSpPr>
          <p:nvPr>
            <p:ph type="title"/>
          </p:nvPr>
        </p:nvSpPr>
        <p:spPr>
          <a:xfrm>
            <a:off x="581192" y="702156"/>
            <a:ext cx="11029616" cy="727066"/>
          </a:xfrm>
        </p:spPr>
        <p:txBody>
          <a:bodyPr>
            <a:normAutofit fontScale="90000"/>
          </a:bodyPr>
          <a:lstStyle/>
          <a:p>
            <a:pPr algn="ctr"/>
            <a:r>
              <a:rPr lang="en-US" dirty="0"/>
              <a:t>Broadband Funding: attempting to address the digital divide </a:t>
            </a:r>
          </a:p>
        </p:txBody>
      </p:sp>
      <p:sp>
        <p:nvSpPr>
          <p:cNvPr id="3" name="Content Placeholder 2">
            <a:extLst>
              <a:ext uri="{FF2B5EF4-FFF2-40B4-BE49-F238E27FC236}">
                <a16:creationId xmlns:a16="http://schemas.microsoft.com/office/drawing/2014/main" id="{D47D9A19-205E-4A2B-A26E-30E5CFF8BBC9}"/>
              </a:ext>
            </a:extLst>
          </p:cNvPr>
          <p:cNvSpPr>
            <a:spLocks noGrp="1"/>
          </p:cNvSpPr>
          <p:nvPr>
            <p:ph idx="1"/>
          </p:nvPr>
        </p:nvSpPr>
        <p:spPr>
          <a:xfrm>
            <a:off x="581192" y="1965960"/>
            <a:ext cx="11029615" cy="4892040"/>
          </a:xfrm>
        </p:spPr>
        <p:txBody>
          <a:bodyPr>
            <a:normAutofit/>
          </a:bodyPr>
          <a:lstStyle/>
          <a:p>
            <a:endParaRPr lang="en-US" dirty="0"/>
          </a:p>
          <a:p>
            <a:r>
              <a:rPr lang="en-US" dirty="0"/>
              <a:t>Authorizes </a:t>
            </a:r>
            <a:r>
              <a:rPr lang="en-US" dirty="0">
                <a:solidFill>
                  <a:srgbClr val="FF0000"/>
                </a:solidFill>
              </a:rPr>
              <a:t>$62.4 billion </a:t>
            </a:r>
            <a:r>
              <a:rPr lang="en-US" dirty="0"/>
              <a:t>in funding for </a:t>
            </a:r>
            <a:r>
              <a:rPr lang="en-US" dirty="0">
                <a:solidFill>
                  <a:srgbClr val="FF0000"/>
                </a:solidFill>
              </a:rPr>
              <a:t>Six grant programs</a:t>
            </a:r>
            <a:r>
              <a:rPr lang="en-US" dirty="0"/>
              <a:t>, each aimed at address specific elements of the digital divide</a:t>
            </a:r>
            <a:r>
              <a:rPr lang="en-US" sz="1600" dirty="0"/>
              <a:t>.</a:t>
            </a:r>
          </a:p>
          <a:p>
            <a:pPr lvl="1"/>
            <a:r>
              <a:rPr lang="en-US" dirty="0"/>
              <a:t>$42.45 billion for broadband grants to states, DC, Puerto Rico, and other U.S. territories to be administered by the National Telecommunications and Information Administration (NTIA). Funds will be distributed in two phases: </a:t>
            </a:r>
          </a:p>
          <a:p>
            <a:pPr lvl="4"/>
            <a:r>
              <a:rPr lang="en-US" sz="1400" dirty="0"/>
              <a:t>Phase One:  NTIA will allocate grants to states based on maps identifying “underserved areas”. </a:t>
            </a:r>
          </a:p>
          <a:p>
            <a:pPr lvl="4"/>
            <a:r>
              <a:rPr lang="en-US" sz="1400" dirty="0"/>
              <a:t>Phase Two:  States are to competitively award the money distributed by NTIA to “subgrantees” to carry out broadband deployment activities within the state’s jurisdiction.  </a:t>
            </a:r>
          </a:p>
          <a:p>
            <a:pPr lvl="1"/>
            <a:r>
              <a:rPr lang="en-US" dirty="0"/>
              <a:t>$14.2 billion for Broadband Affordability – Extends and modifies Emergency Broadband Benefit (EBB) enacted as part of CARES Act to subsidize broadband service for eligible households.</a:t>
            </a:r>
          </a:p>
          <a:p>
            <a:pPr lvl="1"/>
            <a:r>
              <a:rPr lang="en-US" dirty="0"/>
              <a:t>$2 B for Tribal Broadband Connectivity Program</a:t>
            </a:r>
          </a:p>
          <a:p>
            <a:pPr lvl="1"/>
            <a:r>
              <a:rPr lang="en-US" dirty="0"/>
              <a:t>$1.25 B for state Digital Equity Competitive Grants</a:t>
            </a:r>
          </a:p>
          <a:p>
            <a:pPr lvl="1"/>
            <a:r>
              <a:rPr lang="en-US" dirty="0"/>
              <a:t>$1.5 B for State Digital Equity Capacity Grants</a:t>
            </a:r>
          </a:p>
          <a:p>
            <a:pPr lvl="1"/>
            <a:r>
              <a:rPr lang="en-US" dirty="0"/>
              <a:t>$1 B for Middle Mile Grants</a:t>
            </a:r>
          </a:p>
          <a:p>
            <a:pPr lvl="1"/>
            <a:endParaRPr lang="en-US" dirty="0"/>
          </a:p>
          <a:p>
            <a:pPr lvl="1"/>
            <a:endParaRPr lang="en-US" dirty="0"/>
          </a:p>
          <a:p>
            <a:endParaRPr lang="en-US" dirty="0"/>
          </a:p>
        </p:txBody>
      </p:sp>
      <p:sp>
        <p:nvSpPr>
          <p:cNvPr id="4" name="Slide Number Placeholder 3">
            <a:extLst>
              <a:ext uri="{FF2B5EF4-FFF2-40B4-BE49-F238E27FC236}">
                <a16:creationId xmlns:a16="http://schemas.microsoft.com/office/drawing/2014/main" id="{2E094862-A1A3-4CC5-AFB7-DF98FFB296BA}"/>
              </a:ext>
            </a:extLst>
          </p:cNvPr>
          <p:cNvSpPr>
            <a:spLocks noGrp="1"/>
          </p:cNvSpPr>
          <p:nvPr>
            <p:ph type="sldNum" sz="quarter" idx="12"/>
          </p:nvPr>
        </p:nvSpPr>
        <p:spPr/>
        <p:txBody>
          <a:bodyPr/>
          <a:lstStyle/>
          <a:p>
            <a:fld id="{D1CED088-3F90-438F-B570-9D0182528C90}" type="slidenum">
              <a:rPr lang="en-US" smtClean="0"/>
              <a:t>16</a:t>
            </a:fld>
            <a:endParaRPr lang="en-US" dirty="0"/>
          </a:p>
        </p:txBody>
      </p:sp>
    </p:spTree>
    <p:extLst>
      <p:ext uri="{BB962C8B-B14F-4D97-AF65-F5344CB8AC3E}">
        <p14:creationId xmlns:p14="http://schemas.microsoft.com/office/powerpoint/2010/main" val="14047529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9CA68-7DE7-428E-9951-B75D1732D1D4}"/>
              </a:ext>
            </a:extLst>
          </p:cNvPr>
          <p:cNvSpPr>
            <a:spLocks noGrp="1"/>
          </p:cNvSpPr>
          <p:nvPr>
            <p:ph type="title"/>
          </p:nvPr>
        </p:nvSpPr>
        <p:spPr>
          <a:xfrm>
            <a:off x="581192" y="970011"/>
            <a:ext cx="11029616" cy="440844"/>
          </a:xfrm>
        </p:spPr>
        <p:txBody>
          <a:bodyPr>
            <a:noAutofit/>
          </a:bodyPr>
          <a:lstStyle/>
          <a:p>
            <a:pPr algn="ctr"/>
            <a:r>
              <a:rPr lang="en-US" b="1" dirty="0"/>
              <a:t>Regional Commissions</a:t>
            </a:r>
          </a:p>
        </p:txBody>
      </p:sp>
      <p:sp>
        <p:nvSpPr>
          <p:cNvPr id="5" name="Content Placeholder 4">
            <a:extLst>
              <a:ext uri="{FF2B5EF4-FFF2-40B4-BE49-F238E27FC236}">
                <a16:creationId xmlns:a16="http://schemas.microsoft.com/office/drawing/2014/main" id="{8844540B-B3C1-4D0F-B297-6887482F5885}"/>
              </a:ext>
            </a:extLst>
          </p:cNvPr>
          <p:cNvSpPr>
            <a:spLocks noGrp="1"/>
          </p:cNvSpPr>
          <p:nvPr>
            <p:ph idx="1"/>
          </p:nvPr>
        </p:nvSpPr>
        <p:spPr>
          <a:xfrm>
            <a:off x="-215174" y="1814513"/>
            <a:ext cx="12192000" cy="5043487"/>
          </a:xfrm>
        </p:spPr>
        <p:txBody>
          <a:bodyPr>
            <a:normAutofit fontScale="85000" lnSpcReduction="20000"/>
          </a:bodyPr>
          <a:lstStyle/>
          <a:p>
            <a:pPr marL="436950" lvl="1" indent="0" fontAlgn="ctr">
              <a:lnSpc>
                <a:spcPct val="120000"/>
              </a:lnSpc>
              <a:spcBef>
                <a:spcPts val="0"/>
              </a:spcBef>
              <a:buNone/>
            </a:pPr>
            <a:endParaRPr lang="en-US" sz="2400" dirty="0">
              <a:solidFill>
                <a:schemeClr val="tx1"/>
              </a:solidFill>
            </a:endParaRPr>
          </a:p>
          <a:p>
            <a:pPr marL="779850" lvl="1" indent="-342900" fontAlgn="ctr">
              <a:lnSpc>
                <a:spcPct val="120000"/>
              </a:lnSpc>
              <a:spcBef>
                <a:spcPts val="0"/>
              </a:spcBef>
            </a:pPr>
            <a:endParaRPr lang="en-US" sz="3300" dirty="0">
              <a:solidFill>
                <a:schemeClr val="tx1"/>
              </a:solidFill>
              <a:latin typeface="+mj-lt"/>
            </a:endParaRPr>
          </a:p>
          <a:p>
            <a:pPr marL="779850" lvl="1" indent="-342900" fontAlgn="ctr">
              <a:lnSpc>
                <a:spcPct val="120000"/>
              </a:lnSpc>
              <a:spcBef>
                <a:spcPts val="0"/>
              </a:spcBef>
            </a:pPr>
            <a:r>
              <a:rPr lang="en-US" sz="3300" dirty="0">
                <a:solidFill>
                  <a:schemeClr val="tx1"/>
                </a:solidFill>
                <a:latin typeface="+mj-lt"/>
              </a:rPr>
              <a:t>The IIJA also includes:</a:t>
            </a:r>
          </a:p>
          <a:p>
            <a:pPr marL="779850" lvl="1" indent="-342900" fontAlgn="ctr">
              <a:lnSpc>
                <a:spcPct val="120000"/>
              </a:lnSpc>
              <a:spcBef>
                <a:spcPts val="0"/>
              </a:spcBef>
            </a:pPr>
            <a:r>
              <a:rPr lang="en-US" sz="3300" dirty="0">
                <a:solidFill>
                  <a:schemeClr val="tx1"/>
                </a:solidFill>
                <a:latin typeface="+mj-lt"/>
              </a:rPr>
              <a:t>Historic funding levels for </a:t>
            </a:r>
            <a:r>
              <a:rPr lang="en-US" sz="3300" b="1" dirty="0">
                <a:solidFill>
                  <a:srgbClr val="C00000"/>
                </a:solidFill>
                <a:latin typeface="+mj-lt"/>
              </a:rPr>
              <a:t>Regional Commissions</a:t>
            </a:r>
            <a:r>
              <a:rPr lang="en-US" sz="3300" dirty="0">
                <a:solidFill>
                  <a:schemeClr val="tx1"/>
                </a:solidFill>
                <a:latin typeface="+mj-lt"/>
              </a:rPr>
              <a:t>, including:</a:t>
            </a:r>
          </a:p>
          <a:p>
            <a:pPr marL="1391850" lvl="3" indent="-342900" fontAlgn="ctr">
              <a:lnSpc>
                <a:spcPct val="120000"/>
              </a:lnSpc>
              <a:spcBef>
                <a:spcPts val="0"/>
              </a:spcBef>
            </a:pPr>
            <a:r>
              <a:rPr lang="en-US" sz="3300" dirty="0">
                <a:solidFill>
                  <a:schemeClr val="tx1"/>
                </a:solidFill>
                <a:latin typeface="+mj-lt"/>
              </a:rPr>
              <a:t>$1 billion for the Appalachian Regional Commission (over five years)</a:t>
            </a:r>
          </a:p>
          <a:p>
            <a:pPr marL="1391850" lvl="3" indent="-342900" fontAlgn="ctr">
              <a:lnSpc>
                <a:spcPct val="120000"/>
              </a:lnSpc>
              <a:spcBef>
                <a:spcPts val="0"/>
              </a:spcBef>
            </a:pPr>
            <a:r>
              <a:rPr lang="en-US" sz="3300" dirty="0">
                <a:solidFill>
                  <a:schemeClr val="tx1"/>
                </a:solidFill>
                <a:latin typeface="+mj-lt"/>
              </a:rPr>
              <a:t>$150 million for the Delta Regional Authority</a:t>
            </a:r>
          </a:p>
          <a:p>
            <a:pPr marL="1391850" lvl="3" indent="-342900" fontAlgn="ctr">
              <a:lnSpc>
                <a:spcPct val="120000"/>
              </a:lnSpc>
              <a:spcBef>
                <a:spcPts val="0"/>
              </a:spcBef>
            </a:pPr>
            <a:r>
              <a:rPr lang="en-US" sz="3300" dirty="0">
                <a:solidFill>
                  <a:schemeClr val="tx1"/>
                </a:solidFill>
                <a:latin typeface="+mj-lt"/>
              </a:rPr>
              <a:t>$150 million for the Northern Border Regional Commission</a:t>
            </a:r>
          </a:p>
          <a:p>
            <a:pPr marL="1391850" lvl="3" indent="-342900" fontAlgn="ctr">
              <a:lnSpc>
                <a:spcPct val="120000"/>
              </a:lnSpc>
              <a:spcBef>
                <a:spcPts val="0"/>
              </a:spcBef>
            </a:pPr>
            <a:r>
              <a:rPr lang="en-US" sz="3300" dirty="0">
                <a:solidFill>
                  <a:schemeClr val="tx1"/>
                </a:solidFill>
                <a:latin typeface="+mj-lt"/>
              </a:rPr>
              <a:t>$75 million for the Denali Commission</a:t>
            </a:r>
          </a:p>
          <a:p>
            <a:pPr marL="1391850" lvl="3" indent="-342900" fontAlgn="ctr">
              <a:lnSpc>
                <a:spcPct val="120000"/>
              </a:lnSpc>
              <a:spcBef>
                <a:spcPts val="0"/>
              </a:spcBef>
            </a:pPr>
            <a:r>
              <a:rPr lang="en-US" sz="3300" dirty="0">
                <a:solidFill>
                  <a:schemeClr val="tx1"/>
                </a:solidFill>
                <a:latin typeface="+mj-lt"/>
              </a:rPr>
              <a:t>$5 million for Southeast Crescent Regional Commission</a:t>
            </a:r>
          </a:p>
          <a:p>
            <a:pPr marL="1391850" lvl="3" indent="-342900" fontAlgn="ctr">
              <a:lnSpc>
                <a:spcPct val="120000"/>
              </a:lnSpc>
              <a:spcBef>
                <a:spcPts val="0"/>
              </a:spcBef>
            </a:pPr>
            <a:r>
              <a:rPr lang="en-US" sz="3300" dirty="0">
                <a:solidFill>
                  <a:schemeClr val="tx1"/>
                </a:solidFill>
                <a:latin typeface="+mj-lt"/>
              </a:rPr>
              <a:t>$1.2 million for the Southwest Border Regional Commission</a:t>
            </a:r>
          </a:p>
          <a:p>
            <a:pPr marL="1049850" lvl="2" indent="-342900" fontAlgn="ctr">
              <a:lnSpc>
                <a:spcPct val="120000"/>
              </a:lnSpc>
              <a:spcBef>
                <a:spcPts val="0"/>
              </a:spcBef>
            </a:pPr>
            <a:endParaRPr lang="en-US" sz="3300" dirty="0">
              <a:solidFill>
                <a:schemeClr val="tx1"/>
              </a:solidFill>
              <a:latin typeface="+mj-lt"/>
            </a:endParaRPr>
          </a:p>
          <a:p>
            <a:pPr marL="1334700" lvl="3" indent="-285750" fontAlgn="ctr">
              <a:lnSpc>
                <a:spcPct val="120000"/>
              </a:lnSpc>
              <a:spcBef>
                <a:spcPts val="0"/>
              </a:spcBef>
            </a:pPr>
            <a:endParaRPr lang="en-US" sz="1600" dirty="0">
              <a:solidFill>
                <a:schemeClr val="accent3">
                  <a:lumMod val="75000"/>
                </a:schemeClr>
              </a:solidFill>
              <a:effectLst/>
              <a:ea typeface="Calibri" panose="020F0502020204030204" pitchFamily="34" charset="0"/>
            </a:endParaRPr>
          </a:p>
          <a:p>
            <a:pPr marL="1048950" lvl="3" indent="0" fontAlgn="ctr">
              <a:lnSpc>
                <a:spcPct val="120000"/>
              </a:lnSpc>
              <a:spcBef>
                <a:spcPts val="0"/>
              </a:spcBef>
              <a:buNone/>
            </a:pPr>
            <a:endParaRPr lang="en-US" sz="2000" dirty="0">
              <a:solidFill>
                <a:schemeClr val="tx1"/>
              </a:solidFill>
            </a:endParaRPr>
          </a:p>
          <a:p>
            <a:pPr marL="1694700" lvl="4" indent="-285750" fontAlgn="ctr">
              <a:lnSpc>
                <a:spcPct val="120000"/>
              </a:lnSpc>
              <a:spcBef>
                <a:spcPts val="0"/>
              </a:spcBef>
            </a:pPr>
            <a:endParaRPr lang="en-US" sz="1400" dirty="0">
              <a:solidFill>
                <a:schemeClr val="tx1"/>
              </a:solidFill>
            </a:endParaRPr>
          </a:p>
          <a:p>
            <a:pPr marL="1334700" lvl="3" indent="-285750" fontAlgn="ctr">
              <a:lnSpc>
                <a:spcPct val="120000"/>
              </a:lnSpc>
              <a:spcBef>
                <a:spcPts val="0"/>
              </a:spcBef>
            </a:pPr>
            <a:endParaRPr lang="en-US" sz="1400" dirty="0">
              <a:solidFill>
                <a:schemeClr val="tx1"/>
              </a:solidFill>
            </a:endParaRPr>
          </a:p>
          <a:p>
            <a:pPr marL="706950" lvl="2" indent="0" fontAlgn="ctr">
              <a:lnSpc>
                <a:spcPct val="120000"/>
              </a:lnSpc>
              <a:spcBef>
                <a:spcPts val="0"/>
              </a:spcBef>
              <a:buNone/>
            </a:pPr>
            <a:endParaRPr lang="en-US" sz="1400" dirty="0">
              <a:solidFill>
                <a:schemeClr val="tx1"/>
              </a:solidFill>
            </a:endParaRPr>
          </a:p>
        </p:txBody>
      </p:sp>
      <p:sp>
        <p:nvSpPr>
          <p:cNvPr id="3" name="Slide Number Placeholder 2">
            <a:extLst>
              <a:ext uri="{FF2B5EF4-FFF2-40B4-BE49-F238E27FC236}">
                <a16:creationId xmlns:a16="http://schemas.microsoft.com/office/drawing/2014/main" id="{3EEF59A8-7D82-4487-AB1E-DB6E4BA852E0}"/>
              </a:ext>
            </a:extLst>
          </p:cNvPr>
          <p:cNvSpPr>
            <a:spLocks noGrp="1"/>
          </p:cNvSpPr>
          <p:nvPr>
            <p:ph type="sldNum" sz="quarter" idx="12"/>
          </p:nvPr>
        </p:nvSpPr>
        <p:spPr/>
        <p:txBody>
          <a:bodyPr/>
          <a:lstStyle/>
          <a:p>
            <a:fld id="{D1CED088-3F90-438F-B570-9D0182528C90}" type="slidenum">
              <a:rPr lang="en-US" smtClean="0"/>
              <a:t>17</a:t>
            </a:fld>
            <a:endParaRPr lang="en-US" dirty="0"/>
          </a:p>
        </p:txBody>
      </p:sp>
    </p:spTree>
    <p:extLst>
      <p:ext uri="{BB962C8B-B14F-4D97-AF65-F5344CB8AC3E}">
        <p14:creationId xmlns:p14="http://schemas.microsoft.com/office/powerpoint/2010/main" val="909241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9CA68-7DE7-428E-9951-B75D1732D1D4}"/>
              </a:ext>
            </a:extLst>
          </p:cNvPr>
          <p:cNvSpPr>
            <a:spLocks noGrp="1"/>
          </p:cNvSpPr>
          <p:nvPr>
            <p:ph type="title"/>
          </p:nvPr>
        </p:nvSpPr>
        <p:spPr/>
        <p:txBody>
          <a:bodyPr>
            <a:noAutofit/>
          </a:bodyPr>
          <a:lstStyle/>
          <a:p>
            <a:pPr algn="ctr"/>
            <a:r>
              <a:rPr lang="en-US" sz="3600" b="1" dirty="0"/>
              <a:t>Additional IIJA Resources</a:t>
            </a:r>
          </a:p>
        </p:txBody>
      </p:sp>
      <p:sp>
        <p:nvSpPr>
          <p:cNvPr id="5" name="Content Placeholder 4">
            <a:extLst>
              <a:ext uri="{FF2B5EF4-FFF2-40B4-BE49-F238E27FC236}">
                <a16:creationId xmlns:a16="http://schemas.microsoft.com/office/drawing/2014/main" id="{8844540B-B3C1-4D0F-B297-6887482F5885}"/>
              </a:ext>
            </a:extLst>
          </p:cNvPr>
          <p:cNvSpPr>
            <a:spLocks noGrp="1"/>
          </p:cNvSpPr>
          <p:nvPr>
            <p:ph idx="1"/>
          </p:nvPr>
        </p:nvSpPr>
        <p:spPr>
          <a:xfrm>
            <a:off x="-33663" y="2516237"/>
            <a:ext cx="12555501" cy="5251615"/>
          </a:xfrm>
        </p:spPr>
        <p:txBody>
          <a:bodyPr>
            <a:normAutofit fontScale="47500" lnSpcReduction="20000"/>
          </a:bodyPr>
          <a:lstStyle/>
          <a:p>
            <a:pPr marL="436950" lvl="1" indent="0" fontAlgn="ctr">
              <a:lnSpc>
                <a:spcPct val="120000"/>
              </a:lnSpc>
              <a:spcBef>
                <a:spcPts val="0"/>
              </a:spcBef>
              <a:buNone/>
            </a:pPr>
            <a:endParaRPr lang="en-US" sz="2400" dirty="0">
              <a:solidFill>
                <a:schemeClr val="tx1"/>
              </a:solidFill>
              <a:latin typeface="+mj-lt"/>
            </a:endParaRPr>
          </a:p>
          <a:p>
            <a:pPr marL="779850" lvl="1" indent="-342900" fontAlgn="ctr">
              <a:lnSpc>
                <a:spcPct val="120000"/>
              </a:lnSpc>
              <a:spcBef>
                <a:spcPts val="0"/>
              </a:spcBef>
            </a:pPr>
            <a:endParaRPr lang="en-US" sz="3000" dirty="0">
              <a:solidFill>
                <a:schemeClr val="tx1"/>
              </a:solidFill>
              <a:effectLst/>
              <a:latin typeface="+mj-lt"/>
              <a:ea typeface="Calibri" panose="020F0502020204030204" pitchFamily="34" charset="0"/>
            </a:endParaRPr>
          </a:p>
          <a:p>
            <a:pPr marL="779850" lvl="1" indent="-342900" fontAlgn="ctr">
              <a:lnSpc>
                <a:spcPct val="120000"/>
              </a:lnSpc>
              <a:spcBef>
                <a:spcPts val="0"/>
              </a:spcBef>
            </a:pPr>
            <a:endParaRPr lang="en-US" sz="3000" dirty="0">
              <a:solidFill>
                <a:schemeClr val="tx1"/>
              </a:solidFill>
              <a:latin typeface="+mj-lt"/>
              <a:ea typeface="Calibri" panose="020F0502020204030204" pitchFamily="34" charset="0"/>
            </a:endParaRPr>
          </a:p>
          <a:p>
            <a:pPr marL="779850" lvl="1" indent="-342900" fontAlgn="ctr">
              <a:lnSpc>
                <a:spcPct val="120000"/>
              </a:lnSpc>
              <a:spcBef>
                <a:spcPts val="0"/>
              </a:spcBef>
            </a:pPr>
            <a:r>
              <a:rPr lang="en-US" sz="3000" dirty="0">
                <a:solidFill>
                  <a:schemeClr val="tx1"/>
                </a:solidFill>
                <a:effectLst/>
                <a:latin typeface="+mj-lt"/>
                <a:ea typeface="Calibri" panose="020F0502020204030204" pitchFamily="34" charset="0"/>
              </a:rPr>
              <a:t>Bill text: </a:t>
            </a:r>
            <a:r>
              <a:rPr lang="en-US" sz="3000" u="sng" dirty="0">
                <a:solidFill>
                  <a:schemeClr val="accent3">
                    <a:lumMod val="75000"/>
                  </a:schemeClr>
                </a:solidFill>
                <a:effectLst/>
                <a:latin typeface="+mj-lt"/>
                <a:ea typeface="Calibri" panose="020F0502020204030204" pitchFamily="34" charset="0"/>
                <a:hlinkClick r:id="rId3">
                  <a:extLst>
                    <a:ext uri="{A12FA001-AC4F-418D-AE19-62706E023703}">
                      <ahyp:hlinkClr xmlns:ahyp="http://schemas.microsoft.com/office/drawing/2018/hyperlinkcolor" val="tx"/>
                    </a:ext>
                  </a:extLst>
                </a:hlinkClick>
              </a:rPr>
              <a:t>Infrastructure Investment and Jobs Act (IIJA)</a:t>
            </a:r>
            <a:r>
              <a:rPr lang="en-US" sz="3000" dirty="0">
                <a:solidFill>
                  <a:schemeClr val="accent3">
                    <a:lumMod val="75000"/>
                  </a:schemeClr>
                </a:solidFill>
                <a:effectLst/>
                <a:latin typeface="+mj-lt"/>
                <a:ea typeface="Calibri" panose="020F0502020204030204" pitchFamily="34" charset="0"/>
              </a:rPr>
              <a:t> </a:t>
            </a:r>
          </a:p>
          <a:p>
            <a:pPr marL="436950" lvl="1" indent="0" fontAlgn="ctr">
              <a:lnSpc>
                <a:spcPct val="120000"/>
              </a:lnSpc>
              <a:spcBef>
                <a:spcPts val="0"/>
              </a:spcBef>
              <a:buNone/>
            </a:pPr>
            <a:endParaRPr lang="en-US" sz="3000" i="1" dirty="0">
              <a:solidFill>
                <a:schemeClr val="accent3">
                  <a:lumMod val="75000"/>
                </a:schemeClr>
              </a:solidFill>
              <a:effectLst/>
              <a:latin typeface="+mj-lt"/>
              <a:ea typeface="Calibri" panose="020F0502020204030204" pitchFamily="34" charset="0"/>
            </a:endParaRPr>
          </a:p>
          <a:p>
            <a:pPr marL="779850" lvl="1" indent="-342900" fontAlgn="ctr">
              <a:lnSpc>
                <a:spcPct val="120000"/>
              </a:lnSpc>
              <a:spcBef>
                <a:spcPts val="0"/>
              </a:spcBef>
            </a:pPr>
            <a:r>
              <a:rPr lang="en-US" sz="3000" dirty="0">
                <a:solidFill>
                  <a:schemeClr val="tx1"/>
                </a:solidFill>
                <a:latin typeface="+mj-lt"/>
              </a:rPr>
              <a:t>White House Fact Sheet: </a:t>
            </a:r>
            <a:r>
              <a:rPr lang="en-US" sz="3000" u="sng" dirty="0">
                <a:solidFill>
                  <a:schemeClr val="accent3">
                    <a:lumMod val="75000"/>
                  </a:schemeClr>
                </a:solidFill>
                <a:latin typeface="+mj-lt"/>
                <a:hlinkClick r:id="rId4">
                  <a:extLst>
                    <a:ext uri="{A12FA001-AC4F-418D-AE19-62706E023703}">
                      <ahyp:hlinkClr xmlns:ahyp="http://schemas.microsoft.com/office/drawing/2018/hyperlinkcolor" val="tx"/>
                    </a:ext>
                  </a:extLst>
                </a:hlinkClick>
              </a:rPr>
              <a:t>https://www.whitehouse.gov/briefing-room/statements-releases/2021/08/02/updated-fact-sheet-bipartisan-infrastructure-investment-and-jobs-act/</a:t>
            </a:r>
            <a:endParaRPr lang="en-US" sz="3000" u="sng" dirty="0">
              <a:solidFill>
                <a:schemeClr val="accent3">
                  <a:lumMod val="75000"/>
                </a:schemeClr>
              </a:solidFill>
              <a:latin typeface="+mj-lt"/>
            </a:endParaRPr>
          </a:p>
          <a:p>
            <a:pPr marL="436950" lvl="1" indent="0" fontAlgn="ctr">
              <a:lnSpc>
                <a:spcPct val="120000"/>
              </a:lnSpc>
              <a:spcBef>
                <a:spcPts val="0"/>
              </a:spcBef>
              <a:buNone/>
            </a:pPr>
            <a:endParaRPr lang="en-US" sz="3000" dirty="0">
              <a:solidFill>
                <a:schemeClr val="accent3">
                  <a:lumMod val="75000"/>
                </a:schemeClr>
              </a:solidFill>
              <a:effectLst/>
              <a:latin typeface="+mj-lt"/>
              <a:ea typeface="Calibri" panose="020F0502020204030204" pitchFamily="34" charset="0"/>
            </a:endParaRPr>
          </a:p>
          <a:p>
            <a:pPr marL="779850" lvl="1" indent="-342900" fontAlgn="ctr">
              <a:lnSpc>
                <a:spcPct val="120000"/>
              </a:lnSpc>
              <a:spcBef>
                <a:spcPts val="0"/>
              </a:spcBef>
            </a:pPr>
            <a:r>
              <a:rPr lang="en-US" sz="3000" dirty="0">
                <a:solidFill>
                  <a:schemeClr val="tx1"/>
                </a:solidFill>
                <a:latin typeface="+mj-lt"/>
              </a:rPr>
              <a:t>NACO overview: </a:t>
            </a:r>
            <a:r>
              <a:rPr lang="en-US" sz="3000" u="sng" dirty="0">
                <a:solidFill>
                  <a:schemeClr val="accent3">
                    <a:lumMod val="75000"/>
                  </a:schemeClr>
                </a:solidFill>
                <a:latin typeface="+mj-lt"/>
                <a:hlinkClick r:id="rId5">
                  <a:extLst>
                    <a:ext uri="{A12FA001-AC4F-418D-AE19-62706E023703}">
                      <ahyp:hlinkClr xmlns:ahyp="http://schemas.microsoft.com/office/drawing/2018/hyperlinkcolor" val="tx"/>
                    </a:ext>
                  </a:extLst>
                </a:hlinkClick>
              </a:rPr>
              <a:t>https://www.naco.org/resources/legislative-analysis-counties-infrastructure-investment-jobs-act</a:t>
            </a:r>
            <a:endParaRPr lang="en-US" sz="3000" u="sng" dirty="0">
              <a:solidFill>
                <a:schemeClr val="accent3">
                  <a:lumMod val="75000"/>
                </a:schemeClr>
              </a:solidFill>
              <a:latin typeface="+mj-lt"/>
            </a:endParaRPr>
          </a:p>
          <a:p>
            <a:pPr marL="436950" lvl="1" indent="0" fontAlgn="ctr">
              <a:lnSpc>
                <a:spcPct val="120000"/>
              </a:lnSpc>
              <a:spcBef>
                <a:spcPts val="0"/>
              </a:spcBef>
              <a:buNone/>
            </a:pPr>
            <a:endParaRPr lang="en-US" sz="3000" u="sng" dirty="0">
              <a:solidFill>
                <a:schemeClr val="accent3">
                  <a:lumMod val="75000"/>
                </a:schemeClr>
              </a:solidFill>
              <a:latin typeface="+mj-lt"/>
            </a:endParaRPr>
          </a:p>
          <a:p>
            <a:pPr marL="779850" lvl="1" indent="-342900" fontAlgn="ctr">
              <a:lnSpc>
                <a:spcPct val="120000"/>
              </a:lnSpc>
              <a:spcBef>
                <a:spcPts val="0"/>
              </a:spcBef>
            </a:pPr>
            <a:r>
              <a:rPr lang="en-US" sz="3000" dirty="0">
                <a:solidFill>
                  <a:schemeClr val="tx1"/>
                </a:solidFill>
                <a:latin typeface="+mj-lt"/>
              </a:rPr>
              <a:t>NARC overview: </a:t>
            </a:r>
            <a:r>
              <a:rPr lang="en-US" sz="3000" u="sng" dirty="0">
                <a:solidFill>
                  <a:schemeClr val="accent3">
                    <a:lumMod val="75000"/>
                  </a:schemeClr>
                </a:solidFill>
                <a:latin typeface="+mj-lt"/>
                <a:hlinkClick r:id="rId6">
                  <a:extLst>
                    <a:ext uri="{A12FA001-AC4F-418D-AE19-62706E023703}">
                      <ahyp:hlinkClr xmlns:ahyp="http://schemas.microsoft.com/office/drawing/2018/hyperlinkcolor" val="tx"/>
                    </a:ext>
                  </a:extLst>
                </a:hlinkClick>
              </a:rPr>
              <a:t>https://narc.org/wp-content/uploads/2021/09/Bipartisan-IIJA-Analysis.pdf</a:t>
            </a:r>
            <a:endParaRPr lang="en-US" sz="3000" u="sng" dirty="0">
              <a:solidFill>
                <a:schemeClr val="accent3">
                  <a:lumMod val="75000"/>
                </a:schemeClr>
              </a:solidFill>
              <a:latin typeface="+mj-lt"/>
            </a:endParaRPr>
          </a:p>
          <a:p>
            <a:pPr marL="779850" lvl="1" indent="-342900" fontAlgn="ctr">
              <a:lnSpc>
                <a:spcPct val="120000"/>
              </a:lnSpc>
              <a:spcBef>
                <a:spcPts val="0"/>
              </a:spcBef>
            </a:pPr>
            <a:endParaRPr lang="en-US" sz="3000" i="1" u="sng" dirty="0">
              <a:solidFill>
                <a:schemeClr val="accent3">
                  <a:lumMod val="75000"/>
                </a:schemeClr>
              </a:solidFill>
              <a:latin typeface="+mj-lt"/>
            </a:endParaRPr>
          </a:p>
          <a:p>
            <a:pPr marL="779850" lvl="1" indent="-342900" fontAlgn="ctr">
              <a:lnSpc>
                <a:spcPct val="120000"/>
              </a:lnSpc>
              <a:spcBef>
                <a:spcPts val="0"/>
              </a:spcBef>
            </a:pPr>
            <a:r>
              <a:rPr lang="en-US" sz="3000" dirty="0">
                <a:solidFill>
                  <a:schemeClr val="tx1"/>
                </a:solidFill>
                <a:effectLst/>
                <a:latin typeface="+mj-lt"/>
                <a:ea typeface="Calibri" panose="020F0502020204030204" pitchFamily="34" charset="0"/>
              </a:rPr>
              <a:t>AASHTO state-by-state fact sheets </a:t>
            </a:r>
            <a:r>
              <a:rPr lang="en-US" sz="3000" dirty="0">
                <a:solidFill>
                  <a:schemeClr val="accent3">
                    <a:lumMod val="75000"/>
                  </a:schemeClr>
                </a:solidFill>
                <a:effectLst/>
                <a:latin typeface="+mj-lt"/>
                <a:ea typeface="Calibri" panose="020F0502020204030204" pitchFamily="34" charset="0"/>
                <a:hlinkClick r:id="rId7">
                  <a:extLst>
                    <a:ext uri="{A12FA001-AC4F-418D-AE19-62706E023703}">
                      <ahyp:hlinkClr xmlns:ahyp="http://schemas.microsoft.com/office/drawing/2018/hyperlinkcolor" val="tx"/>
                    </a:ext>
                  </a:extLst>
                </a:hlinkClick>
              </a:rPr>
              <a:t>https://www.whitehouse.gov/wp-content/uploads/2021/08/ALABAMA_The-Infrastructure-Investment-and-Jobs-Act-State-Fact-Sheet.pdf</a:t>
            </a:r>
            <a:r>
              <a:rPr lang="en-US" sz="3000" dirty="0">
                <a:solidFill>
                  <a:schemeClr val="accent3">
                    <a:lumMod val="75000"/>
                  </a:schemeClr>
                </a:solidFill>
                <a:effectLst/>
                <a:latin typeface="+mj-lt"/>
                <a:ea typeface="Calibri" panose="020F0502020204030204" pitchFamily="34" charset="0"/>
              </a:rPr>
              <a:t> </a:t>
            </a:r>
          </a:p>
          <a:p>
            <a:pPr marL="779850" lvl="1" indent="-342900" fontAlgn="ctr">
              <a:lnSpc>
                <a:spcPct val="120000"/>
              </a:lnSpc>
              <a:spcBef>
                <a:spcPts val="0"/>
              </a:spcBef>
            </a:pPr>
            <a:endParaRPr lang="en-US" sz="3000" i="1" u="sng" dirty="0">
              <a:solidFill>
                <a:schemeClr val="accent3">
                  <a:lumMod val="75000"/>
                </a:schemeClr>
              </a:solidFill>
              <a:latin typeface="+mj-lt"/>
            </a:endParaRPr>
          </a:p>
          <a:p>
            <a:pPr marL="779850" lvl="1" indent="-342900" fontAlgn="ctr">
              <a:lnSpc>
                <a:spcPct val="120000"/>
              </a:lnSpc>
              <a:spcBef>
                <a:spcPts val="0"/>
              </a:spcBef>
            </a:pPr>
            <a:r>
              <a:rPr lang="en-US" sz="3000" dirty="0">
                <a:solidFill>
                  <a:schemeClr val="tx1"/>
                </a:solidFill>
                <a:effectLst/>
                <a:latin typeface="+mj-lt"/>
                <a:ea typeface="Calibri" panose="020F0502020204030204" pitchFamily="34" charset="0"/>
              </a:rPr>
              <a:t>U.S. DOT Resources:</a:t>
            </a:r>
            <a:r>
              <a:rPr lang="en-US" sz="1800" dirty="0">
                <a:effectLst/>
                <a:latin typeface="Calibri" panose="020F0502020204030204" pitchFamily="34" charset="0"/>
                <a:ea typeface="Calibri" panose="020F0502020204030204" pitchFamily="34" charset="0"/>
              </a:rPr>
              <a:t> </a:t>
            </a:r>
          </a:p>
          <a:p>
            <a:pPr marL="1049850" lvl="2" indent="-342900" fontAlgn="ctr">
              <a:lnSpc>
                <a:spcPct val="120000"/>
              </a:lnSpc>
              <a:spcBef>
                <a:spcPts val="0"/>
              </a:spcBef>
            </a:pPr>
            <a:r>
              <a:rPr lang="en-US" sz="2900" dirty="0">
                <a:effectLst/>
                <a:latin typeface="+mj-lt"/>
                <a:ea typeface="Calibri" panose="020F0502020204030204" pitchFamily="34" charset="0"/>
              </a:rPr>
              <a:t>DOT state-by-state fact sheets: </a:t>
            </a:r>
            <a:r>
              <a:rPr lang="en-US" sz="2900" u="sng" dirty="0">
                <a:solidFill>
                  <a:schemeClr val="accent3">
                    <a:lumMod val="75000"/>
                  </a:schemeClr>
                </a:solidFill>
                <a:effectLst/>
                <a:latin typeface="+mj-lt"/>
                <a:ea typeface="Calibri" panose="020F0502020204030204" pitchFamily="34" charset="0"/>
                <a:hlinkClick r:id="rId8">
                  <a:extLst>
                    <a:ext uri="{A12FA001-AC4F-418D-AE19-62706E023703}">
                      <ahyp:hlinkClr xmlns:ahyp="http://schemas.microsoft.com/office/drawing/2018/hyperlinkcolor" val="tx"/>
                    </a:ext>
                  </a:extLst>
                </a:hlinkClick>
              </a:rPr>
              <a:t>https://www.transportation.gov/briefing-room/usdot-releases-state-state-fact-sheets-highlighting-benefits-bipartisan</a:t>
            </a:r>
            <a:endParaRPr lang="en-US" sz="2900" dirty="0">
              <a:solidFill>
                <a:schemeClr val="accent3">
                  <a:lumMod val="75000"/>
                </a:schemeClr>
              </a:solidFill>
              <a:effectLst/>
              <a:latin typeface="+mj-lt"/>
              <a:ea typeface="Calibri" panose="020F0502020204030204" pitchFamily="34" charset="0"/>
            </a:endParaRPr>
          </a:p>
          <a:p>
            <a:pPr marL="1049850" lvl="2" indent="-342900" fontAlgn="ctr">
              <a:lnSpc>
                <a:spcPct val="120000"/>
              </a:lnSpc>
              <a:spcBef>
                <a:spcPts val="0"/>
              </a:spcBef>
            </a:pPr>
            <a:r>
              <a:rPr lang="en-US" sz="2900" dirty="0">
                <a:effectLst/>
                <a:latin typeface="+mj-lt"/>
                <a:ea typeface="Calibri" panose="020F0502020204030204" pitchFamily="34" charset="0"/>
              </a:rPr>
              <a:t>Additional DOT resource pages which can be found </a:t>
            </a:r>
            <a:r>
              <a:rPr lang="en-US" sz="2900" u="sng" dirty="0">
                <a:solidFill>
                  <a:schemeClr val="accent3">
                    <a:lumMod val="75000"/>
                  </a:schemeClr>
                </a:solidFill>
                <a:effectLst/>
                <a:latin typeface="+mj-lt"/>
                <a:ea typeface="Calibri" panose="020F0502020204030204" pitchFamily="34" charset="0"/>
                <a:hlinkClick r:id="rId9">
                  <a:extLst>
                    <a:ext uri="{A12FA001-AC4F-418D-AE19-62706E023703}">
                      <ahyp:hlinkClr xmlns:ahyp="http://schemas.microsoft.com/office/drawing/2018/hyperlinkcolor" val="tx"/>
                    </a:ext>
                  </a:extLst>
                </a:hlinkClick>
              </a:rPr>
              <a:t>here (overview)</a:t>
            </a:r>
            <a:r>
              <a:rPr lang="en-US" sz="2900" dirty="0">
                <a:solidFill>
                  <a:schemeClr val="accent3">
                    <a:lumMod val="75000"/>
                  </a:schemeClr>
                </a:solidFill>
                <a:effectLst/>
                <a:latin typeface="+mj-lt"/>
                <a:ea typeface="Calibri" panose="020F0502020204030204" pitchFamily="34" charset="0"/>
              </a:rPr>
              <a:t> </a:t>
            </a:r>
            <a:r>
              <a:rPr lang="en-US" sz="2900" dirty="0">
                <a:effectLst/>
                <a:latin typeface="+mj-lt"/>
                <a:ea typeface="Calibri" panose="020F0502020204030204" pitchFamily="34" charset="0"/>
              </a:rPr>
              <a:t>and </a:t>
            </a:r>
            <a:r>
              <a:rPr lang="en-US" sz="2900" u="sng" dirty="0">
                <a:solidFill>
                  <a:schemeClr val="accent3">
                    <a:lumMod val="75000"/>
                  </a:schemeClr>
                </a:solidFill>
                <a:effectLst/>
                <a:latin typeface="+mj-lt"/>
                <a:ea typeface="Calibri" panose="020F0502020204030204" pitchFamily="34" charset="0"/>
                <a:hlinkClick r:id="rId10">
                  <a:extLst>
                    <a:ext uri="{A12FA001-AC4F-418D-AE19-62706E023703}">
                      <ahyp:hlinkClr xmlns:ahyp="http://schemas.microsoft.com/office/drawing/2018/hyperlinkcolor" val="tx"/>
                    </a:ext>
                  </a:extLst>
                </a:hlinkClick>
              </a:rPr>
              <a:t>here (FTA)</a:t>
            </a:r>
            <a:endParaRPr lang="en-US" sz="2900" i="1" u="sng" dirty="0">
              <a:solidFill>
                <a:schemeClr val="accent3">
                  <a:lumMod val="75000"/>
                </a:schemeClr>
              </a:solidFill>
              <a:latin typeface="+mj-lt"/>
            </a:endParaRPr>
          </a:p>
          <a:p>
            <a:pPr marL="436950" lvl="1" indent="0" fontAlgn="ctr">
              <a:lnSpc>
                <a:spcPct val="120000"/>
              </a:lnSpc>
              <a:spcBef>
                <a:spcPts val="0"/>
              </a:spcBef>
              <a:buNone/>
            </a:pPr>
            <a:endParaRPr lang="en-US" sz="3300" i="1" u="sng" dirty="0">
              <a:solidFill>
                <a:schemeClr val="accent3">
                  <a:lumMod val="75000"/>
                </a:schemeClr>
              </a:solidFill>
              <a:latin typeface="+mj-lt"/>
            </a:endParaRPr>
          </a:p>
          <a:p>
            <a:pPr marL="779850" lvl="1" indent="-342900" fontAlgn="ctr">
              <a:lnSpc>
                <a:spcPct val="120000"/>
              </a:lnSpc>
              <a:spcBef>
                <a:spcPts val="0"/>
              </a:spcBef>
            </a:pPr>
            <a:endParaRPr lang="en-US" sz="3300" i="1" dirty="0">
              <a:solidFill>
                <a:schemeClr val="accent3">
                  <a:lumMod val="75000"/>
                </a:schemeClr>
              </a:solidFill>
              <a:latin typeface="+mj-lt"/>
              <a:ea typeface="Calibri" panose="020F0502020204030204" pitchFamily="34" charset="0"/>
            </a:endParaRPr>
          </a:p>
          <a:p>
            <a:pPr marL="779850" lvl="1" indent="-342900" fontAlgn="ctr">
              <a:lnSpc>
                <a:spcPct val="120000"/>
              </a:lnSpc>
              <a:spcBef>
                <a:spcPts val="0"/>
              </a:spcBef>
            </a:pPr>
            <a:endParaRPr lang="en-US" sz="3300" dirty="0">
              <a:solidFill>
                <a:schemeClr val="tx1"/>
              </a:solidFill>
              <a:latin typeface="+mj-lt"/>
              <a:ea typeface="Calibri" panose="020F0502020204030204" pitchFamily="34" charset="0"/>
            </a:endParaRPr>
          </a:p>
          <a:p>
            <a:pPr marL="779850" lvl="1" indent="-342900" fontAlgn="ctr">
              <a:lnSpc>
                <a:spcPct val="120000"/>
              </a:lnSpc>
              <a:spcBef>
                <a:spcPts val="0"/>
              </a:spcBef>
            </a:pPr>
            <a:endParaRPr lang="en-US" sz="3300" dirty="0">
              <a:solidFill>
                <a:schemeClr val="tx1"/>
              </a:solidFill>
              <a:latin typeface="+mj-lt"/>
              <a:ea typeface="Calibri" panose="020F0502020204030204" pitchFamily="34" charset="0"/>
            </a:endParaRPr>
          </a:p>
          <a:p>
            <a:pPr marL="779850" lvl="1" indent="-342900" fontAlgn="ctr">
              <a:lnSpc>
                <a:spcPct val="120000"/>
              </a:lnSpc>
              <a:spcBef>
                <a:spcPts val="0"/>
              </a:spcBef>
            </a:pPr>
            <a:endParaRPr lang="en-US" sz="3300" dirty="0">
              <a:solidFill>
                <a:schemeClr val="tx1"/>
              </a:solidFill>
              <a:latin typeface="+mj-lt"/>
              <a:ea typeface="Calibri" panose="020F0502020204030204" pitchFamily="34" charset="0"/>
            </a:endParaRPr>
          </a:p>
          <a:p>
            <a:pPr marL="779850" lvl="1" indent="-342900" fontAlgn="ctr">
              <a:lnSpc>
                <a:spcPct val="120000"/>
              </a:lnSpc>
              <a:spcBef>
                <a:spcPts val="0"/>
              </a:spcBef>
            </a:pPr>
            <a:endParaRPr lang="en-US" sz="1600" dirty="0">
              <a:solidFill>
                <a:schemeClr val="accent3">
                  <a:lumMod val="75000"/>
                </a:schemeClr>
              </a:solidFill>
              <a:effectLst/>
              <a:ea typeface="Calibri" panose="020F0502020204030204" pitchFamily="34" charset="0"/>
            </a:endParaRPr>
          </a:p>
          <a:p>
            <a:pPr marL="1048950" lvl="3" indent="0" fontAlgn="ctr">
              <a:lnSpc>
                <a:spcPct val="120000"/>
              </a:lnSpc>
              <a:spcBef>
                <a:spcPts val="0"/>
              </a:spcBef>
              <a:buNone/>
            </a:pPr>
            <a:endParaRPr lang="en-US" sz="2000" dirty="0">
              <a:solidFill>
                <a:schemeClr val="tx1"/>
              </a:solidFill>
            </a:endParaRPr>
          </a:p>
          <a:p>
            <a:pPr marL="1694700" lvl="4" indent="-285750" fontAlgn="ctr">
              <a:lnSpc>
                <a:spcPct val="120000"/>
              </a:lnSpc>
              <a:spcBef>
                <a:spcPts val="0"/>
              </a:spcBef>
            </a:pPr>
            <a:endParaRPr lang="en-US" sz="1400" dirty="0">
              <a:solidFill>
                <a:schemeClr val="tx1"/>
              </a:solidFill>
            </a:endParaRPr>
          </a:p>
          <a:p>
            <a:pPr marL="1334700" lvl="3" indent="-285750" fontAlgn="ctr">
              <a:lnSpc>
                <a:spcPct val="120000"/>
              </a:lnSpc>
              <a:spcBef>
                <a:spcPts val="0"/>
              </a:spcBef>
            </a:pPr>
            <a:endParaRPr lang="en-US" sz="1400" dirty="0">
              <a:solidFill>
                <a:schemeClr val="tx1"/>
              </a:solidFill>
            </a:endParaRPr>
          </a:p>
          <a:p>
            <a:pPr marL="706950" lvl="2" indent="0" fontAlgn="ctr">
              <a:lnSpc>
                <a:spcPct val="120000"/>
              </a:lnSpc>
              <a:spcBef>
                <a:spcPts val="0"/>
              </a:spcBef>
              <a:buNone/>
            </a:pPr>
            <a:endParaRPr lang="en-US" sz="1400" dirty="0">
              <a:solidFill>
                <a:schemeClr val="tx1"/>
              </a:solidFill>
            </a:endParaRPr>
          </a:p>
        </p:txBody>
      </p:sp>
      <p:sp>
        <p:nvSpPr>
          <p:cNvPr id="3" name="Slide Number Placeholder 2">
            <a:extLst>
              <a:ext uri="{FF2B5EF4-FFF2-40B4-BE49-F238E27FC236}">
                <a16:creationId xmlns:a16="http://schemas.microsoft.com/office/drawing/2014/main" id="{3EEF59A8-7D82-4487-AB1E-DB6E4BA852E0}"/>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1CED088-3F90-438F-B570-9D0182528C90}" type="slidenum">
              <a:rPr kumimoji="0" lang="en-US" sz="900" b="0" i="0" u="none" strike="noStrike" kern="1200" cap="none" spc="0" normalizeH="0" baseline="0" noProof="0" smtClean="0">
                <a:ln>
                  <a:noFill/>
                </a:ln>
                <a:solidFill>
                  <a:srgbClr val="4590B8"/>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900" b="0" i="0" u="none" strike="noStrike" kern="1200" cap="none" spc="0" normalizeH="0" baseline="0" noProof="0" dirty="0">
              <a:ln>
                <a:noFill/>
              </a:ln>
              <a:solidFill>
                <a:srgbClr val="4590B8"/>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515607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9CA68-7DE7-428E-9951-B75D1732D1D4}"/>
              </a:ext>
            </a:extLst>
          </p:cNvPr>
          <p:cNvSpPr>
            <a:spLocks noGrp="1"/>
          </p:cNvSpPr>
          <p:nvPr>
            <p:ph type="title"/>
          </p:nvPr>
        </p:nvSpPr>
        <p:spPr/>
        <p:txBody>
          <a:bodyPr>
            <a:noAutofit/>
          </a:bodyPr>
          <a:lstStyle/>
          <a:p>
            <a:pPr algn="ctr"/>
            <a:r>
              <a:rPr lang="en-US" sz="3600" b="1" dirty="0"/>
              <a:t>Negotiations continue on </a:t>
            </a:r>
            <a:br>
              <a:rPr lang="en-US" sz="3600" b="1" dirty="0"/>
            </a:br>
            <a:r>
              <a:rPr lang="en-US" sz="3600" b="1" dirty="0"/>
              <a:t>Build Back Better (BBB)</a:t>
            </a:r>
          </a:p>
        </p:txBody>
      </p:sp>
      <p:sp>
        <p:nvSpPr>
          <p:cNvPr id="5" name="Content Placeholder 4">
            <a:extLst>
              <a:ext uri="{FF2B5EF4-FFF2-40B4-BE49-F238E27FC236}">
                <a16:creationId xmlns:a16="http://schemas.microsoft.com/office/drawing/2014/main" id="{8844540B-B3C1-4D0F-B297-6887482F5885}"/>
              </a:ext>
            </a:extLst>
          </p:cNvPr>
          <p:cNvSpPr>
            <a:spLocks noGrp="1"/>
          </p:cNvSpPr>
          <p:nvPr>
            <p:ph idx="1"/>
          </p:nvPr>
        </p:nvSpPr>
        <p:spPr>
          <a:xfrm>
            <a:off x="-581192" y="2770318"/>
            <a:ext cx="12192000" cy="4341682"/>
          </a:xfrm>
        </p:spPr>
        <p:txBody>
          <a:bodyPr>
            <a:normAutofit lnSpcReduction="10000"/>
          </a:bodyPr>
          <a:lstStyle/>
          <a:p>
            <a:pPr marL="1334700" lvl="3" indent="-285750" fontAlgn="ctr">
              <a:lnSpc>
                <a:spcPct val="120000"/>
              </a:lnSpc>
              <a:spcBef>
                <a:spcPts val="0"/>
              </a:spcBef>
            </a:pPr>
            <a:r>
              <a:rPr lang="en-US" sz="2000" dirty="0">
                <a:solidFill>
                  <a:schemeClr val="tx1"/>
                </a:solidFill>
                <a:ea typeface="Calibri" panose="020F0502020204030204" pitchFamily="34" charset="0"/>
              </a:rPr>
              <a:t>After the </a:t>
            </a:r>
            <a:r>
              <a:rPr lang="en-US" sz="2000" dirty="0">
                <a:solidFill>
                  <a:schemeClr val="tx1"/>
                </a:solidFill>
                <a:effectLst/>
                <a:ea typeface="Calibri" panose="020F0502020204030204" pitchFamily="34" charset="0"/>
              </a:rPr>
              <a:t>bipartisan IIJA legislation passed, Congressional negotiations turned to the partisan $1.75 trillion </a:t>
            </a:r>
            <a:r>
              <a:rPr lang="en-US" sz="2000" dirty="0">
                <a:solidFill>
                  <a:schemeClr val="accent3">
                    <a:lumMod val="75000"/>
                  </a:schemeClr>
                </a:solidFill>
                <a:effectLst/>
                <a:ea typeface="Calibri" panose="020F0502020204030204" pitchFamily="34" charset="0"/>
                <a:hlinkClick r:id="rId3">
                  <a:extLst>
                    <a:ext uri="{A12FA001-AC4F-418D-AE19-62706E023703}">
                      <ahyp:hlinkClr xmlns:ahyp="http://schemas.microsoft.com/office/drawing/2018/hyperlinkcolor" val="tx"/>
                    </a:ext>
                  </a:extLst>
                </a:hlinkClick>
              </a:rPr>
              <a:t>Build Back Better (BBB)</a:t>
            </a:r>
            <a:r>
              <a:rPr lang="en-US" sz="2000" dirty="0">
                <a:solidFill>
                  <a:schemeClr val="accent3">
                    <a:lumMod val="75000"/>
                  </a:schemeClr>
                </a:solidFill>
                <a:effectLst/>
                <a:ea typeface="Calibri" panose="020F0502020204030204" pitchFamily="34" charset="0"/>
              </a:rPr>
              <a:t> </a:t>
            </a:r>
            <a:r>
              <a:rPr lang="en-US" sz="2000" dirty="0">
                <a:solidFill>
                  <a:schemeClr val="tx1"/>
                </a:solidFill>
                <a:effectLst/>
                <a:ea typeface="Calibri" panose="020F0502020204030204" pitchFamily="34" charset="0"/>
              </a:rPr>
              <a:t>infrastructure reconciliation bill</a:t>
            </a:r>
            <a:endParaRPr lang="en-US" sz="2000" dirty="0">
              <a:solidFill>
                <a:schemeClr val="tx1"/>
              </a:solidFill>
              <a:ea typeface="Calibri" panose="020F0502020204030204" pitchFamily="34" charset="0"/>
            </a:endParaRPr>
          </a:p>
          <a:p>
            <a:pPr marL="1334700" lvl="3" indent="-285750" fontAlgn="ctr">
              <a:lnSpc>
                <a:spcPct val="120000"/>
              </a:lnSpc>
              <a:spcBef>
                <a:spcPts val="0"/>
              </a:spcBef>
            </a:pPr>
            <a:r>
              <a:rPr lang="en-US" sz="2000" dirty="0">
                <a:solidFill>
                  <a:schemeClr val="tx1"/>
                </a:solidFill>
                <a:effectLst/>
                <a:ea typeface="Calibri" panose="020F0502020204030204" pitchFamily="34" charset="0"/>
              </a:rPr>
              <a:t>Unfor</a:t>
            </a:r>
            <a:r>
              <a:rPr lang="en-US" sz="2000" dirty="0">
                <a:solidFill>
                  <a:schemeClr val="tx1"/>
                </a:solidFill>
                <a:ea typeface="Calibri" panose="020F0502020204030204" pitchFamily="34" charset="0"/>
              </a:rPr>
              <a:t>tunately, at this point, negotiations have stalled.</a:t>
            </a:r>
          </a:p>
          <a:p>
            <a:pPr marL="1334700" lvl="3" indent="-285750" fontAlgn="ctr">
              <a:lnSpc>
                <a:spcPct val="120000"/>
              </a:lnSpc>
              <a:spcBef>
                <a:spcPts val="0"/>
              </a:spcBef>
            </a:pPr>
            <a:r>
              <a:rPr lang="en-US" sz="2000" dirty="0">
                <a:solidFill>
                  <a:schemeClr val="tx1"/>
                </a:solidFill>
                <a:effectLst/>
                <a:ea typeface="Calibri" panose="020F0502020204030204" pitchFamily="34" charset="0"/>
              </a:rPr>
              <a:t> The House version of BBB proposed:</a:t>
            </a:r>
          </a:p>
          <a:p>
            <a:pPr marL="1694700" lvl="4" indent="-285750" fontAlgn="ctr">
              <a:lnSpc>
                <a:spcPct val="120000"/>
              </a:lnSpc>
              <a:spcBef>
                <a:spcPts val="0"/>
              </a:spcBef>
            </a:pPr>
            <a:r>
              <a:rPr lang="en-US" sz="2000" b="1" dirty="0">
                <a:solidFill>
                  <a:srgbClr val="C00000"/>
                </a:solidFill>
                <a:effectLst/>
                <a:ea typeface="Calibri" panose="020F0502020204030204" pitchFamily="34" charset="0"/>
              </a:rPr>
              <a:t>$5 billion in funding for </a:t>
            </a:r>
            <a:r>
              <a:rPr lang="en-US" sz="2000" b="1" dirty="0">
                <a:solidFill>
                  <a:srgbClr val="C00000"/>
                </a:solidFill>
                <a:ea typeface="Calibri" panose="020F0502020204030204" pitchFamily="34" charset="0"/>
              </a:rPr>
              <a:t>EDA </a:t>
            </a:r>
            <a:r>
              <a:rPr lang="en-US" sz="2000" dirty="0">
                <a:solidFill>
                  <a:schemeClr val="tx1"/>
                </a:solidFill>
                <a:ea typeface="Calibri" panose="020F0502020204030204" pitchFamily="34" charset="0"/>
              </a:rPr>
              <a:t>- </a:t>
            </a:r>
            <a:r>
              <a:rPr lang="en-US" sz="2000" dirty="0">
                <a:solidFill>
                  <a:schemeClr val="tx1"/>
                </a:solidFill>
                <a:effectLst/>
                <a:ea typeface="Calibri" panose="020F0502020204030204" pitchFamily="34" charset="0"/>
              </a:rPr>
              <a:t>including funding for planning, project pre-development, technical assistance, and capacity building</a:t>
            </a:r>
          </a:p>
          <a:p>
            <a:pPr marL="1694700" lvl="4" indent="-285750" fontAlgn="ctr">
              <a:lnSpc>
                <a:spcPct val="120000"/>
              </a:lnSpc>
              <a:spcBef>
                <a:spcPts val="0"/>
              </a:spcBef>
            </a:pPr>
            <a:r>
              <a:rPr lang="en-US" sz="2000" b="1" dirty="0">
                <a:solidFill>
                  <a:srgbClr val="C00000"/>
                </a:solidFill>
                <a:effectLst/>
                <a:ea typeface="Calibri" panose="020F0502020204030204" pitchFamily="34" charset="0"/>
              </a:rPr>
              <a:t>$3.5 billion for USDA Rural Partnership Program </a:t>
            </a:r>
            <a:r>
              <a:rPr lang="en-US" sz="2000" dirty="0">
                <a:solidFill>
                  <a:schemeClr val="tx1"/>
                </a:solidFill>
                <a:effectLst/>
                <a:ea typeface="Calibri" panose="020F0502020204030204" pitchFamily="34" charset="0"/>
              </a:rPr>
              <a:t>– including funding for rural development,  pre-development, and operating expenses</a:t>
            </a:r>
            <a:endParaRPr lang="en-US" sz="2000" dirty="0">
              <a:solidFill>
                <a:schemeClr val="tx1"/>
              </a:solidFill>
              <a:ea typeface="Calibri" panose="020F0502020204030204" pitchFamily="34" charset="0"/>
            </a:endParaRPr>
          </a:p>
          <a:p>
            <a:pPr marL="1334700" lvl="3" indent="-285750" fontAlgn="ctr">
              <a:lnSpc>
                <a:spcPct val="120000"/>
              </a:lnSpc>
              <a:spcBef>
                <a:spcPts val="0"/>
              </a:spcBef>
            </a:pPr>
            <a:r>
              <a:rPr lang="en-US" sz="2000" dirty="0">
                <a:solidFill>
                  <a:schemeClr val="tx1"/>
                </a:solidFill>
              </a:rPr>
              <a:t>House passed on November 19, 2021</a:t>
            </a:r>
          </a:p>
          <a:p>
            <a:pPr marL="1334700" lvl="3" indent="-285750" fontAlgn="ctr">
              <a:lnSpc>
                <a:spcPct val="120000"/>
              </a:lnSpc>
              <a:spcBef>
                <a:spcPts val="0"/>
              </a:spcBef>
            </a:pPr>
            <a:r>
              <a:rPr lang="en-US" sz="2000" dirty="0">
                <a:solidFill>
                  <a:schemeClr val="tx1"/>
                </a:solidFill>
              </a:rPr>
              <a:t>The chances of ultimate passage and enactment of BBB remain unlikely, but some provisions may pass independently within other legislative vehicles or standalone </a:t>
            </a:r>
            <a:endParaRPr lang="en-US" sz="1600" dirty="0">
              <a:solidFill>
                <a:schemeClr val="accent3">
                  <a:lumMod val="75000"/>
                </a:schemeClr>
              </a:solidFill>
              <a:effectLst/>
              <a:ea typeface="Calibri" panose="020F0502020204030204" pitchFamily="34" charset="0"/>
            </a:endParaRPr>
          </a:p>
          <a:p>
            <a:pPr marL="1048950" lvl="3" indent="0" fontAlgn="ctr">
              <a:lnSpc>
                <a:spcPct val="120000"/>
              </a:lnSpc>
              <a:spcBef>
                <a:spcPts val="0"/>
              </a:spcBef>
              <a:buNone/>
            </a:pPr>
            <a:endParaRPr lang="en-US" sz="2000" dirty="0">
              <a:solidFill>
                <a:schemeClr val="tx1"/>
              </a:solidFill>
            </a:endParaRPr>
          </a:p>
          <a:p>
            <a:pPr marL="1694700" lvl="4" indent="-285750" fontAlgn="ctr">
              <a:lnSpc>
                <a:spcPct val="120000"/>
              </a:lnSpc>
              <a:spcBef>
                <a:spcPts val="0"/>
              </a:spcBef>
            </a:pPr>
            <a:endParaRPr lang="en-US" sz="1400" dirty="0">
              <a:solidFill>
                <a:schemeClr val="tx1"/>
              </a:solidFill>
            </a:endParaRPr>
          </a:p>
          <a:p>
            <a:pPr marL="1334700" lvl="3" indent="-285750" fontAlgn="ctr">
              <a:lnSpc>
                <a:spcPct val="120000"/>
              </a:lnSpc>
              <a:spcBef>
                <a:spcPts val="0"/>
              </a:spcBef>
            </a:pPr>
            <a:endParaRPr lang="en-US" sz="1400" dirty="0">
              <a:solidFill>
                <a:schemeClr val="tx1"/>
              </a:solidFill>
            </a:endParaRPr>
          </a:p>
          <a:p>
            <a:pPr marL="706950" lvl="2" indent="0" fontAlgn="ctr">
              <a:lnSpc>
                <a:spcPct val="120000"/>
              </a:lnSpc>
              <a:spcBef>
                <a:spcPts val="0"/>
              </a:spcBef>
              <a:buNone/>
            </a:pPr>
            <a:endParaRPr lang="en-US" sz="1400" dirty="0">
              <a:solidFill>
                <a:schemeClr val="tx1"/>
              </a:solidFill>
            </a:endParaRPr>
          </a:p>
        </p:txBody>
      </p:sp>
      <p:sp>
        <p:nvSpPr>
          <p:cNvPr id="3" name="Slide Number Placeholder 2">
            <a:extLst>
              <a:ext uri="{FF2B5EF4-FFF2-40B4-BE49-F238E27FC236}">
                <a16:creationId xmlns:a16="http://schemas.microsoft.com/office/drawing/2014/main" id="{3EEF59A8-7D82-4487-AB1E-DB6E4BA852E0}"/>
              </a:ext>
            </a:extLst>
          </p:cNvPr>
          <p:cNvSpPr>
            <a:spLocks noGrp="1"/>
          </p:cNvSpPr>
          <p:nvPr>
            <p:ph type="sldNum" sz="quarter" idx="12"/>
          </p:nvPr>
        </p:nvSpPr>
        <p:spPr/>
        <p:txBody>
          <a:bodyPr/>
          <a:lstStyle/>
          <a:p>
            <a:fld id="{D1CED088-3F90-438F-B570-9D0182528C90}" type="slidenum">
              <a:rPr lang="en-US" smtClean="0"/>
              <a:t>19</a:t>
            </a:fld>
            <a:endParaRPr lang="en-US" dirty="0"/>
          </a:p>
        </p:txBody>
      </p:sp>
    </p:spTree>
    <p:extLst>
      <p:ext uri="{BB962C8B-B14F-4D97-AF65-F5344CB8AC3E}">
        <p14:creationId xmlns:p14="http://schemas.microsoft.com/office/powerpoint/2010/main" val="4197773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99D7C13F-A74A-458C-BD0A-E94D29F59A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8175"/>
            <a:ext cx="12191999" cy="62198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Gill Sans MT" panose="020B0502020104020203"/>
              <a:ea typeface="+mn-ea"/>
              <a:cs typeface="+mn-cs"/>
            </a:endParaRPr>
          </a:p>
        </p:txBody>
      </p:sp>
      <p:pic>
        <p:nvPicPr>
          <p:cNvPr id="4" name="Picture 3" descr="A picture containing drawing&#10;&#10;Description automatically generated">
            <a:extLst>
              <a:ext uri="{FF2B5EF4-FFF2-40B4-BE49-F238E27FC236}">
                <a16:creationId xmlns:a16="http://schemas.microsoft.com/office/drawing/2014/main" id="{B9BDCA15-8D27-48C9-B1FB-D7A4CC59BFE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899" y="1315412"/>
            <a:ext cx="6090470" cy="1705330"/>
          </a:xfrm>
          <a:prstGeom prst="rect">
            <a:avLst/>
          </a:prstGeom>
        </p:spPr>
      </p:pic>
      <p:sp>
        <p:nvSpPr>
          <p:cNvPr id="21" name="Rectangle 20">
            <a:extLst>
              <a:ext uri="{FF2B5EF4-FFF2-40B4-BE49-F238E27FC236}">
                <a16:creationId xmlns:a16="http://schemas.microsoft.com/office/drawing/2014/main" id="{4EA0D2BB-E66C-43E1-9553-F0782C7093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36079" y="723899"/>
            <a:ext cx="5009388" cy="5666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Subtitle 2">
            <a:extLst>
              <a:ext uri="{FF2B5EF4-FFF2-40B4-BE49-F238E27FC236}">
                <a16:creationId xmlns:a16="http://schemas.microsoft.com/office/drawing/2014/main" id="{10B92C5A-3DD6-4BF1-B6E6-74F272A1D02D}"/>
              </a:ext>
            </a:extLst>
          </p:cNvPr>
          <p:cNvSpPr>
            <a:spLocks noGrp="1"/>
          </p:cNvSpPr>
          <p:nvPr>
            <p:ph type="subTitle" idx="1"/>
          </p:nvPr>
        </p:nvSpPr>
        <p:spPr>
          <a:xfrm>
            <a:off x="6887083" y="903645"/>
            <a:ext cx="4707379" cy="5230456"/>
          </a:xfrm>
        </p:spPr>
        <p:txBody>
          <a:bodyPr>
            <a:normAutofit/>
          </a:bodyPr>
          <a:lstStyle/>
          <a:p>
            <a:endParaRPr lang="en-US" sz="2000" dirty="0">
              <a:solidFill>
                <a:schemeClr val="bg2"/>
              </a:solidFill>
            </a:endParaRPr>
          </a:p>
          <a:p>
            <a:r>
              <a:rPr lang="en-US" sz="1900" dirty="0">
                <a:solidFill>
                  <a:schemeClr val="bg2"/>
                </a:solidFill>
              </a:rPr>
              <a:t>Joe McKinney, NADO</a:t>
            </a:r>
          </a:p>
          <a:p>
            <a:r>
              <a:rPr lang="en-US" sz="1900" dirty="0">
                <a:solidFill>
                  <a:schemeClr val="accent3">
                    <a:lumMod val="75000"/>
                  </a:schemeClr>
                </a:solidFill>
                <a:hlinkClick r:id="rId4">
                  <a:extLst>
                    <a:ext uri="{A12FA001-AC4F-418D-AE19-62706E023703}">
                      <ahyp:hlinkClr xmlns:ahyp="http://schemas.microsoft.com/office/drawing/2018/hyperlinkcolor" val="tx"/>
                    </a:ext>
                  </a:extLst>
                </a:hlinkClick>
              </a:rPr>
              <a:t>Jmckinney@nado.org</a:t>
            </a:r>
            <a:r>
              <a:rPr lang="en-US" sz="1900" dirty="0">
                <a:solidFill>
                  <a:schemeClr val="accent3">
                    <a:lumMod val="75000"/>
                  </a:schemeClr>
                </a:solidFill>
              </a:rPr>
              <a:t> </a:t>
            </a:r>
          </a:p>
          <a:p>
            <a:endParaRPr lang="en-US" sz="1900" b="1" dirty="0">
              <a:solidFill>
                <a:schemeClr val="bg2"/>
              </a:solidFill>
            </a:endParaRPr>
          </a:p>
          <a:p>
            <a:r>
              <a:rPr lang="en-US" sz="1900" dirty="0">
                <a:solidFill>
                  <a:schemeClr val="bg2"/>
                </a:solidFill>
              </a:rPr>
              <a:t>Mirielle Burgoyne, NADO</a:t>
            </a:r>
          </a:p>
          <a:p>
            <a:r>
              <a:rPr lang="en-US" sz="1900" dirty="0">
                <a:solidFill>
                  <a:schemeClr val="accent3">
                    <a:lumMod val="75000"/>
                  </a:schemeClr>
                </a:solidFill>
                <a:hlinkClick r:id="rId5">
                  <a:extLst>
                    <a:ext uri="{A12FA001-AC4F-418D-AE19-62706E023703}">
                      <ahyp:hlinkClr xmlns:ahyp="http://schemas.microsoft.com/office/drawing/2018/hyperlinkcolor" val="tx"/>
                    </a:ext>
                  </a:extLst>
                </a:hlinkClick>
              </a:rPr>
              <a:t>mburgoyne@nado.org</a:t>
            </a:r>
            <a:r>
              <a:rPr lang="en-US" sz="1900" dirty="0">
                <a:solidFill>
                  <a:schemeClr val="accent3">
                    <a:lumMod val="75000"/>
                  </a:schemeClr>
                </a:solidFill>
              </a:rPr>
              <a:t> </a:t>
            </a:r>
          </a:p>
          <a:p>
            <a:endParaRPr lang="en-US" sz="1900" dirty="0">
              <a:solidFill>
                <a:schemeClr val="bg1"/>
              </a:solidFill>
            </a:endParaRPr>
          </a:p>
          <a:p>
            <a:endParaRPr lang="en-US" sz="1900" dirty="0">
              <a:solidFill>
                <a:schemeClr val="bg1"/>
              </a:solidFill>
            </a:endParaRPr>
          </a:p>
          <a:p>
            <a:endParaRPr lang="en-US" sz="1900" dirty="0">
              <a:solidFill>
                <a:schemeClr val="bg1"/>
              </a:solidFill>
            </a:endParaRPr>
          </a:p>
          <a:p>
            <a:endParaRPr lang="en-US" sz="1900" dirty="0">
              <a:solidFill>
                <a:schemeClr val="bg1"/>
              </a:solidFill>
            </a:endParaRPr>
          </a:p>
          <a:p>
            <a:r>
              <a:rPr lang="en-US" sz="1900" dirty="0">
                <a:solidFill>
                  <a:schemeClr val="bg2"/>
                </a:solidFill>
              </a:rPr>
              <a:t>Hal Hiemstra, summit strategies</a:t>
            </a:r>
          </a:p>
          <a:p>
            <a:r>
              <a:rPr lang="en-US" sz="1900" dirty="0">
                <a:solidFill>
                  <a:schemeClr val="accent3">
                    <a:lumMod val="75000"/>
                  </a:schemeClr>
                </a:solidFill>
                <a:hlinkClick r:id="rId6">
                  <a:extLst>
                    <a:ext uri="{A12FA001-AC4F-418D-AE19-62706E023703}">
                      <ahyp:hlinkClr xmlns:ahyp="http://schemas.microsoft.com/office/drawing/2018/hyperlinkcolor" val="tx"/>
                    </a:ext>
                  </a:extLst>
                </a:hlinkClick>
              </a:rPr>
              <a:t>Halh@summitstrategies.us</a:t>
            </a:r>
            <a:r>
              <a:rPr lang="en-US" sz="1900" dirty="0">
                <a:solidFill>
                  <a:schemeClr val="accent3">
                    <a:lumMod val="75000"/>
                  </a:schemeClr>
                </a:solidFill>
              </a:rPr>
              <a:t> </a:t>
            </a:r>
          </a:p>
          <a:p>
            <a:endParaRPr lang="en-US" sz="2600" dirty="0">
              <a:solidFill>
                <a:schemeClr val="bg1"/>
              </a:solidFill>
            </a:endParaRPr>
          </a:p>
        </p:txBody>
      </p:sp>
      <p:sp>
        <p:nvSpPr>
          <p:cNvPr id="2" name="Slide Number Placeholder 1">
            <a:extLst>
              <a:ext uri="{FF2B5EF4-FFF2-40B4-BE49-F238E27FC236}">
                <a16:creationId xmlns:a16="http://schemas.microsoft.com/office/drawing/2014/main" id="{350D081A-CC80-4FD7-9CD4-F5B9E7C40F1E}"/>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1CED088-3F90-438F-B570-9D0182528C90}" type="slidenum">
              <a:rPr kumimoji="0" lang="en-US" sz="900" b="0" i="0" u="none" strike="noStrike" kern="1200" cap="none" spc="0" normalizeH="0" baseline="0" noProof="0" smtClean="0">
                <a:ln>
                  <a:noFill/>
                </a:ln>
                <a:solidFill>
                  <a:srgbClr val="1A3260">
                    <a:lumMod val="75000"/>
                    <a:lumOff val="25000"/>
                  </a:srgbClr>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900" b="0" i="0" u="none" strike="noStrike" kern="1200" cap="none" spc="0" normalizeH="0" baseline="0" noProof="0" dirty="0">
              <a:ln>
                <a:noFill/>
              </a:ln>
              <a:solidFill>
                <a:srgbClr val="1A3260">
                  <a:lumMod val="75000"/>
                  <a:lumOff val="25000"/>
                </a:srgbClr>
              </a:solidFill>
              <a:effectLst/>
              <a:uLnTx/>
              <a:uFillTx/>
              <a:latin typeface="Gill Sans MT" panose="020B0502020104020203"/>
              <a:ea typeface="+mn-ea"/>
              <a:cs typeface="+mn-cs"/>
            </a:endParaRPr>
          </a:p>
        </p:txBody>
      </p:sp>
      <p:pic>
        <p:nvPicPr>
          <p:cNvPr id="6" name="Picture 5">
            <a:extLst>
              <a:ext uri="{FF2B5EF4-FFF2-40B4-BE49-F238E27FC236}">
                <a16:creationId xmlns:a16="http://schemas.microsoft.com/office/drawing/2014/main" id="{52495AAA-8C55-4BA8-8B43-C7D39BFAAAE6}"/>
              </a:ext>
            </a:extLst>
          </p:cNvPr>
          <p:cNvPicPr>
            <a:picLocks noChangeAspect="1"/>
          </p:cNvPicPr>
          <p:nvPr/>
        </p:nvPicPr>
        <p:blipFill>
          <a:blip r:embed="rId7"/>
          <a:stretch>
            <a:fillRect/>
          </a:stretch>
        </p:blipFill>
        <p:spPr>
          <a:xfrm>
            <a:off x="1962535" y="5481739"/>
            <a:ext cx="2633969" cy="948795"/>
          </a:xfrm>
          <a:prstGeom prst="rect">
            <a:avLst/>
          </a:prstGeom>
        </p:spPr>
      </p:pic>
    </p:spTree>
    <p:extLst>
      <p:ext uri="{BB962C8B-B14F-4D97-AF65-F5344CB8AC3E}">
        <p14:creationId xmlns:p14="http://schemas.microsoft.com/office/powerpoint/2010/main" val="1387519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9CA68-7DE7-428E-9951-B75D1732D1D4}"/>
              </a:ext>
            </a:extLst>
          </p:cNvPr>
          <p:cNvSpPr>
            <a:spLocks noGrp="1"/>
          </p:cNvSpPr>
          <p:nvPr>
            <p:ph type="title"/>
          </p:nvPr>
        </p:nvSpPr>
        <p:spPr/>
        <p:txBody>
          <a:bodyPr>
            <a:noAutofit/>
          </a:bodyPr>
          <a:lstStyle/>
          <a:p>
            <a:pPr algn="ctr"/>
            <a:r>
              <a:rPr lang="en-US" sz="3600" b="1" dirty="0"/>
              <a:t>EDA funding in BBB – House version</a:t>
            </a:r>
          </a:p>
        </p:txBody>
      </p:sp>
      <p:sp>
        <p:nvSpPr>
          <p:cNvPr id="5" name="Content Placeholder 4">
            <a:extLst>
              <a:ext uri="{FF2B5EF4-FFF2-40B4-BE49-F238E27FC236}">
                <a16:creationId xmlns:a16="http://schemas.microsoft.com/office/drawing/2014/main" id="{8844540B-B3C1-4D0F-B297-6887482F5885}"/>
              </a:ext>
            </a:extLst>
          </p:cNvPr>
          <p:cNvSpPr>
            <a:spLocks noGrp="1"/>
          </p:cNvSpPr>
          <p:nvPr>
            <p:ph idx="1"/>
          </p:nvPr>
        </p:nvSpPr>
        <p:spPr>
          <a:xfrm>
            <a:off x="-643336" y="2237173"/>
            <a:ext cx="12192000" cy="4510842"/>
          </a:xfrm>
        </p:spPr>
        <p:txBody>
          <a:bodyPr>
            <a:normAutofit/>
          </a:bodyPr>
          <a:lstStyle/>
          <a:p>
            <a:pPr marL="1334700" lvl="3" indent="-285750" fontAlgn="ctr">
              <a:lnSpc>
                <a:spcPct val="120000"/>
              </a:lnSpc>
              <a:spcBef>
                <a:spcPts val="0"/>
              </a:spcBef>
            </a:pPr>
            <a:r>
              <a:rPr lang="en-US" sz="1800" b="1" dirty="0">
                <a:solidFill>
                  <a:schemeClr val="tx1"/>
                </a:solidFill>
                <a:ea typeface="Calibri" panose="020F0502020204030204" pitchFamily="34" charset="0"/>
              </a:rPr>
              <a:t>$3.3 billion for EDA “Regional Economic Growth Clusters”</a:t>
            </a:r>
          </a:p>
          <a:p>
            <a:pPr marL="1694700" lvl="4" indent="-285750" fontAlgn="ctr">
              <a:lnSpc>
                <a:spcPct val="120000"/>
              </a:lnSpc>
              <a:spcBef>
                <a:spcPts val="0"/>
              </a:spcBef>
            </a:pPr>
            <a:r>
              <a:rPr lang="en-US" sz="1600" i="1" dirty="0">
                <a:solidFill>
                  <a:schemeClr val="tx1"/>
                </a:solidFill>
                <a:ea typeface="Calibri" panose="020F0502020204030204" pitchFamily="34" charset="0"/>
              </a:rPr>
              <a:t>“to develop regional economic growth clusters, including grants for technical assistance, </a:t>
            </a:r>
            <a:r>
              <a:rPr lang="en-US" sz="1600" i="1" dirty="0">
                <a:solidFill>
                  <a:schemeClr val="tx1"/>
                </a:solidFill>
                <a:highlight>
                  <a:srgbClr val="FFFF00"/>
                </a:highlight>
                <a:ea typeface="Calibri" panose="020F0502020204030204" pitchFamily="34" charset="0"/>
              </a:rPr>
              <a:t>planning</a:t>
            </a:r>
            <a:r>
              <a:rPr lang="en-US" sz="1600" i="1" dirty="0">
                <a:solidFill>
                  <a:schemeClr val="tx1"/>
                </a:solidFill>
                <a:ea typeface="Calibri" panose="020F0502020204030204" pitchFamily="34" charset="0"/>
              </a:rPr>
              <a:t>, and </a:t>
            </a:r>
            <a:r>
              <a:rPr lang="en-US" sz="1600" i="1" dirty="0">
                <a:solidFill>
                  <a:schemeClr val="tx1"/>
                </a:solidFill>
                <a:highlight>
                  <a:srgbClr val="FFFF00"/>
                </a:highlight>
                <a:ea typeface="Calibri" panose="020F0502020204030204" pitchFamily="34" charset="0"/>
              </a:rPr>
              <a:t>pre-development</a:t>
            </a:r>
            <a:r>
              <a:rPr lang="en-US" sz="1600" i="1" dirty="0">
                <a:solidFill>
                  <a:schemeClr val="tx1"/>
                </a:solidFill>
                <a:ea typeface="Calibri" panose="020F0502020204030204" pitchFamily="34" charset="0"/>
              </a:rPr>
              <a:t> activities”</a:t>
            </a:r>
          </a:p>
          <a:p>
            <a:pPr marL="1334700" lvl="3" indent="-285750" fontAlgn="ctr">
              <a:lnSpc>
                <a:spcPct val="120000"/>
              </a:lnSpc>
              <a:spcBef>
                <a:spcPts val="0"/>
              </a:spcBef>
            </a:pPr>
            <a:r>
              <a:rPr lang="en-US" sz="1800" b="1" dirty="0">
                <a:solidFill>
                  <a:schemeClr val="tx1"/>
                </a:solidFill>
                <a:ea typeface="Calibri" panose="020F0502020204030204" pitchFamily="34" charset="0"/>
              </a:rPr>
              <a:t>$1.2 billion for Recompete Pilot Program </a:t>
            </a:r>
          </a:p>
          <a:p>
            <a:pPr marL="1694700" lvl="4" indent="-285750" fontAlgn="ctr">
              <a:lnSpc>
                <a:spcPct val="120000"/>
              </a:lnSpc>
              <a:spcBef>
                <a:spcPts val="0"/>
              </a:spcBef>
            </a:pPr>
            <a:r>
              <a:rPr lang="en-US" sz="1600" i="1" dirty="0">
                <a:solidFill>
                  <a:schemeClr val="tx1"/>
                </a:solidFill>
                <a:ea typeface="Calibri" panose="020F0502020204030204" pitchFamily="34" charset="0"/>
              </a:rPr>
              <a:t>“an eligible recipient shall submit a comprehensive 10-year economic development plan”</a:t>
            </a:r>
          </a:p>
          <a:p>
            <a:pPr marL="1694700" lvl="4" indent="-285750" fontAlgn="ctr">
              <a:lnSpc>
                <a:spcPct val="120000"/>
              </a:lnSpc>
              <a:spcBef>
                <a:spcPts val="0"/>
              </a:spcBef>
            </a:pPr>
            <a:r>
              <a:rPr lang="en-US" sz="1600" i="1" dirty="0">
                <a:solidFill>
                  <a:schemeClr val="tx1"/>
                </a:solidFill>
                <a:ea typeface="Calibri" panose="020F0502020204030204" pitchFamily="34" charset="0"/>
              </a:rPr>
              <a:t>“long-term comprehensive economic development and job creation in persistently distressed local labor markets”</a:t>
            </a:r>
          </a:p>
          <a:p>
            <a:pPr marL="1334700" lvl="3" indent="-285750" fontAlgn="ctr">
              <a:lnSpc>
                <a:spcPct val="120000"/>
              </a:lnSpc>
              <a:spcBef>
                <a:spcPts val="0"/>
              </a:spcBef>
            </a:pPr>
            <a:r>
              <a:rPr lang="en-US" sz="1800" b="1" dirty="0">
                <a:solidFill>
                  <a:schemeClr val="tx1"/>
                </a:solidFill>
                <a:effectLst/>
                <a:ea typeface="Calibri" panose="020F0502020204030204" pitchFamily="34" charset="0"/>
              </a:rPr>
              <a:t>$240 million for Energy and Industrial Transition Communities</a:t>
            </a:r>
          </a:p>
          <a:p>
            <a:pPr marL="1694700" lvl="4" indent="-285750" fontAlgn="ctr">
              <a:lnSpc>
                <a:spcPct val="120000"/>
              </a:lnSpc>
              <a:spcBef>
                <a:spcPts val="0"/>
              </a:spcBef>
            </a:pPr>
            <a:r>
              <a:rPr lang="en-US" sz="1600" i="1" dirty="0">
                <a:solidFill>
                  <a:schemeClr val="tx1"/>
                </a:solidFill>
                <a:ea typeface="Calibri" panose="020F0502020204030204" pitchFamily="34" charset="0"/>
              </a:rPr>
              <a:t>“including grants for technical assistance, </a:t>
            </a:r>
            <a:r>
              <a:rPr lang="en-US" sz="1600" i="1" dirty="0">
                <a:solidFill>
                  <a:schemeClr val="tx1"/>
                </a:solidFill>
                <a:highlight>
                  <a:srgbClr val="FFFF00"/>
                </a:highlight>
                <a:ea typeface="Calibri" panose="020F0502020204030204" pitchFamily="34" charset="0"/>
              </a:rPr>
              <a:t>planning</a:t>
            </a:r>
            <a:r>
              <a:rPr lang="en-US" sz="1600" i="1" dirty="0">
                <a:solidFill>
                  <a:schemeClr val="tx1"/>
                </a:solidFill>
                <a:ea typeface="Calibri" panose="020F0502020204030204" pitchFamily="34" charset="0"/>
              </a:rPr>
              <a:t>, and </a:t>
            </a:r>
            <a:r>
              <a:rPr lang="en-US" sz="1600" i="1" dirty="0">
                <a:solidFill>
                  <a:schemeClr val="tx1"/>
                </a:solidFill>
                <a:highlight>
                  <a:srgbClr val="FFFF00"/>
                </a:highlight>
                <a:ea typeface="Calibri" panose="020F0502020204030204" pitchFamily="34" charset="0"/>
              </a:rPr>
              <a:t>pre-development</a:t>
            </a:r>
            <a:r>
              <a:rPr lang="en-US" sz="1600" i="1" dirty="0">
                <a:solidFill>
                  <a:schemeClr val="tx1"/>
                </a:solidFill>
                <a:ea typeface="Calibri" panose="020F0502020204030204" pitchFamily="34" charset="0"/>
              </a:rPr>
              <a:t> activities, to energy and industrial transition communities, including oil, gas, coal, nuclear, and biomass transition communities, and manufacturing transition communities. </a:t>
            </a:r>
          </a:p>
          <a:p>
            <a:pPr marL="1334700" lvl="3" indent="-285750" fontAlgn="ctr">
              <a:lnSpc>
                <a:spcPct val="120000"/>
              </a:lnSpc>
              <a:spcBef>
                <a:spcPts val="0"/>
              </a:spcBef>
            </a:pPr>
            <a:r>
              <a:rPr lang="en-US" sz="1800" b="1" dirty="0">
                <a:solidFill>
                  <a:schemeClr val="tx1"/>
                </a:solidFill>
              </a:rPr>
              <a:t>$240 million for Economic Adjust Assistance, Project Predevelopment, and Capacity Building</a:t>
            </a:r>
          </a:p>
          <a:p>
            <a:pPr marL="1694700" lvl="4" indent="-285750" fontAlgn="ctr">
              <a:lnSpc>
                <a:spcPct val="120000"/>
              </a:lnSpc>
              <a:spcBef>
                <a:spcPts val="0"/>
              </a:spcBef>
            </a:pPr>
            <a:r>
              <a:rPr lang="en-US" sz="1600" i="1" dirty="0">
                <a:solidFill>
                  <a:schemeClr val="tx1"/>
                </a:solidFill>
                <a:ea typeface="Calibri" panose="020F0502020204030204" pitchFamily="34" charset="0"/>
              </a:rPr>
              <a:t>“to provide grants for technical assistance, </a:t>
            </a:r>
            <a:r>
              <a:rPr lang="en-US" sz="1600" i="1" dirty="0">
                <a:solidFill>
                  <a:schemeClr val="tx1"/>
                </a:solidFill>
                <a:highlight>
                  <a:srgbClr val="FFFF00"/>
                </a:highlight>
                <a:ea typeface="Calibri" panose="020F0502020204030204" pitchFamily="34" charset="0"/>
              </a:rPr>
              <a:t>project pre-development</a:t>
            </a:r>
            <a:r>
              <a:rPr lang="en-US" sz="1600" i="1" dirty="0">
                <a:solidFill>
                  <a:schemeClr val="tx1"/>
                </a:solidFill>
                <a:ea typeface="Calibri" panose="020F0502020204030204" pitchFamily="34" charset="0"/>
              </a:rPr>
              <a:t>, and capacity building activities, including activities relating to the </a:t>
            </a:r>
            <a:r>
              <a:rPr lang="en-US" sz="1600" i="1" dirty="0">
                <a:solidFill>
                  <a:schemeClr val="tx1"/>
                </a:solidFill>
                <a:highlight>
                  <a:srgbClr val="FFFF00"/>
                </a:highlight>
                <a:ea typeface="Calibri" panose="020F0502020204030204" pitchFamily="34" charset="0"/>
              </a:rPr>
              <a:t>writing of grant applications</a:t>
            </a:r>
            <a:r>
              <a:rPr lang="en-US" sz="1600" i="1" dirty="0">
                <a:solidFill>
                  <a:schemeClr val="tx1"/>
                </a:solidFill>
                <a:ea typeface="Calibri" panose="020F0502020204030204" pitchFamily="34" charset="0"/>
              </a:rPr>
              <a:t>, and stipends to local community organizations for planning participation and community outreach”</a:t>
            </a:r>
            <a:endParaRPr lang="en-US" sz="1600" i="1" dirty="0">
              <a:solidFill>
                <a:schemeClr val="tx1"/>
              </a:solidFill>
            </a:endParaRPr>
          </a:p>
          <a:p>
            <a:pPr marL="1334700" lvl="3" indent="-285750" fontAlgn="ctr">
              <a:lnSpc>
                <a:spcPct val="120000"/>
              </a:lnSpc>
              <a:spcBef>
                <a:spcPts val="0"/>
              </a:spcBef>
            </a:pPr>
            <a:endParaRPr lang="en-US" sz="1400" dirty="0">
              <a:solidFill>
                <a:schemeClr val="tx1"/>
              </a:solidFill>
            </a:endParaRPr>
          </a:p>
          <a:p>
            <a:pPr marL="706950" lvl="2" indent="0" fontAlgn="ctr">
              <a:lnSpc>
                <a:spcPct val="120000"/>
              </a:lnSpc>
              <a:spcBef>
                <a:spcPts val="0"/>
              </a:spcBef>
              <a:buNone/>
            </a:pPr>
            <a:endParaRPr lang="en-US" sz="1400" dirty="0">
              <a:solidFill>
                <a:schemeClr val="tx1"/>
              </a:solidFill>
            </a:endParaRPr>
          </a:p>
        </p:txBody>
      </p:sp>
      <p:sp>
        <p:nvSpPr>
          <p:cNvPr id="3" name="Slide Number Placeholder 2">
            <a:extLst>
              <a:ext uri="{FF2B5EF4-FFF2-40B4-BE49-F238E27FC236}">
                <a16:creationId xmlns:a16="http://schemas.microsoft.com/office/drawing/2014/main" id="{3EEF59A8-7D82-4487-AB1E-DB6E4BA852E0}"/>
              </a:ext>
            </a:extLst>
          </p:cNvPr>
          <p:cNvSpPr>
            <a:spLocks noGrp="1"/>
          </p:cNvSpPr>
          <p:nvPr>
            <p:ph type="sldNum" sz="quarter" idx="12"/>
          </p:nvPr>
        </p:nvSpPr>
        <p:spPr/>
        <p:txBody>
          <a:bodyPr/>
          <a:lstStyle/>
          <a:p>
            <a:fld id="{D1CED088-3F90-438F-B570-9D0182528C90}" type="slidenum">
              <a:rPr lang="en-US" smtClean="0"/>
              <a:t>20</a:t>
            </a:fld>
            <a:endParaRPr lang="en-US" dirty="0"/>
          </a:p>
        </p:txBody>
      </p:sp>
    </p:spTree>
    <p:extLst>
      <p:ext uri="{BB962C8B-B14F-4D97-AF65-F5344CB8AC3E}">
        <p14:creationId xmlns:p14="http://schemas.microsoft.com/office/powerpoint/2010/main" val="33618617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9CA68-7DE7-428E-9951-B75D1732D1D4}"/>
              </a:ext>
            </a:extLst>
          </p:cNvPr>
          <p:cNvSpPr>
            <a:spLocks noGrp="1"/>
          </p:cNvSpPr>
          <p:nvPr>
            <p:ph type="title"/>
          </p:nvPr>
        </p:nvSpPr>
        <p:spPr/>
        <p:txBody>
          <a:bodyPr>
            <a:noAutofit/>
          </a:bodyPr>
          <a:lstStyle/>
          <a:p>
            <a:pPr algn="ctr"/>
            <a:r>
              <a:rPr lang="en-US" sz="3600" b="1" dirty="0"/>
              <a:t>USDA Rural </a:t>
            </a:r>
            <a:r>
              <a:rPr lang="en-US" sz="3600" b="1" dirty="0" err="1"/>
              <a:t>ParTnership</a:t>
            </a:r>
            <a:r>
              <a:rPr lang="en-US" sz="3600" b="1" dirty="0"/>
              <a:t> Program</a:t>
            </a:r>
            <a:br>
              <a:rPr lang="en-US" sz="3600" b="1" dirty="0"/>
            </a:br>
            <a:r>
              <a:rPr lang="en-US" sz="3600" b="1" dirty="0"/>
              <a:t>BBB House version </a:t>
            </a:r>
          </a:p>
        </p:txBody>
      </p:sp>
      <p:sp>
        <p:nvSpPr>
          <p:cNvPr id="5" name="Content Placeholder 4">
            <a:extLst>
              <a:ext uri="{FF2B5EF4-FFF2-40B4-BE49-F238E27FC236}">
                <a16:creationId xmlns:a16="http://schemas.microsoft.com/office/drawing/2014/main" id="{8844540B-B3C1-4D0F-B297-6887482F5885}"/>
              </a:ext>
            </a:extLst>
          </p:cNvPr>
          <p:cNvSpPr>
            <a:spLocks noGrp="1"/>
          </p:cNvSpPr>
          <p:nvPr>
            <p:ph idx="1"/>
          </p:nvPr>
        </p:nvSpPr>
        <p:spPr>
          <a:xfrm>
            <a:off x="-707639" y="1938575"/>
            <a:ext cx="6877212" cy="4510842"/>
          </a:xfrm>
        </p:spPr>
        <p:txBody>
          <a:bodyPr>
            <a:normAutofit/>
          </a:bodyPr>
          <a:lstStyle/>
          <a:p>
            <a:pPr marL="1334700" lvl="3" indent="-285750" fontAlgn="ctr">
              <a:lnSpc>
                <a:spcPct val="120000"/>
              </a:lnSpc>
              <a:spcBef>
                <a:spcPts val="0"/>
              </a:spcBef>
            </a:pPr>
            <a:r>
              <a:rPr lang="en-US" sz="1800" b="1" dirty="0">
                <a:solidFill>
                  <a:schemeClr val="tx1"/>
                </a:solidFill>
                <a:ea typeface="Calibri" panose="020F0502020204030204" pitchFamily="34" charset="0"/>
              </a:rPr>
              <a:t>USDA Rural Partnership Program (proposed)</a:t>
            </a:r>
          </a:p>
          <a:p>
            <a:pPr marL="1694700" lvl="4" indent="-285750" fontAlgn="ctr">
              <a:lnSpc>
                <a:spcPct val="120000"/>
              </a:lnSpc>
              <a:spcBef>
                <a:spcPts val="0"/>
              </a:spcBef>
            </a:pPr>
            <a:r>
              <a:rPr lang="en-US" sz="1800" b="1" dirty="0">
                <a:solidFill>
                  <a:schemeClr val="tx1"/>
                </a:solidFill>
                <a:ea typeface="Calibri" panose="020F0502020204030204" pitchFamily="34" charset="0"/>
              </a:rPr>
              <a:t>Rural Prosperity Development Grants - $873 million </a:t>
            </a:r>
          </a:p>
          <a:p>
            <a:pPr marL="1694700" lvl="4" indent="-285750" fontAlgn="ctr">
              <a:lnSpc>
                <a:spcPct val="120000"/>
              </a:lnSpc>
              <a:spcBef>
                <a:spcPts val="0"/>
              </a:spcBef>
            </a:pPr>
            <a:r>
              <a:rPr lang="en-US" sz="1800" i="1" dirty="0">
                <a:solidFill>
                  <a:schemeClr val="tx1"/>
                </a:solidFill>
                <a:ea typeface="Calibri" panose="020F0502020204030204" pitchFamily="34" charset="0"/>
              </a:rPr>
              <a:t>“To provide grants to support rural development” </a:t>
            </a:r>
          </a:p>
          <a:p>
            <a:pPr marL="1992700" lvl="5" indent="-285750" fontAlgn="ctr">
              <a:lnSpc>
                <a:spcPct val="120000"/>
              </a:lnSpc>
              <a:spcBef>
                <a:spcPts val="0"/>
              </a:spcBef>
            </a:pPr>
            <a:r>
              <a:rPr lang="en-US" sz="1800" i="1" dirty="0">
                <a:solidFill>
                  <a:schemeClr val="tx1"/>
                </a:solidFill>
                <a:ea typeface="Calibri" panose="020F0502020204030204" pitchFamily="34" charset="0"/>
              </a:rPr>
              <a:t>Eligible applicants include:</a:t>
            </a:r>
          </a:p>
          <a:p>
            <a:pPr marL="2292700" lvl="6" indent="-285750" fontAlgn="ctr">
              <a:lnSpc>
                <a:spcPct val="120000"/>
              </a:lnSpc>
              <a:spcBef>
                <a:spcPts val="0"/>
              </a:spcBef>
            </a:pPr>
            <a:r>
              <a:rPr lang="en-US" sz="1800" i="1" dirty="0">
                <a:solidFill>
                  <a:schemeClr val="tx1"/>
                </a:solidFill>
                <a:ea typeface="Calibri" panose="020F0502020204030204" pitchFamily="34" charset="0"/>
              </a:rPr>
              <a:t>(I) Units of local government</a:t>
            </a:r>
          </a:p>
          <a:p>
            <a:pPr marL="2292700" lvl="6" indent="-285750" fontAlgn="ctr">
              <a:lnSpc>
                <a:spcPct val="120000"/>
              </a:lnSpc>
              <a:spcBef>
                <a:spcPts val="0"/>
              </a:spcBef>
            </a:pPr>
            <a:r>
              <a:rPr lang="en-US" sz="1800" i="1" dirty="0">
                <a:solidFill>
                  <a:schemeClr val="tx1"/>
                </a:solidFill>
                <a:ea typeface="Calibri" panose="020F0502020204030204" pitchFamily="34" charset="0"/>
              </a:rPr>
              <a:t>(II) Tribal government</a:t>
            </a:r>
          </a:p>
          <a:p>
            <a:pPr marL="2292700" lvl="6" indent="-285750" fontAlgn="ctr">
              <a:lnSpc>
                <a:spcPct val="120000"/>
              </a:lnSpc>
              <a:spcBef>
                <a:spcPts val="0"/>
              </a:spcBef>
            </a:pPr>
            <a:r>
              <a:rPr lang="en-US" sz="1800" i="1" dirty="0">
                <a:solidFill>
                  <a:schemeClr val="tx1"/>
                </a:solidFill>
                <a:ea typeface="Calibri" panose="020F0502020204030204" pitchFamily="34" charset="0"/>
              </a:rPr>
              <a:t>(III) An authority, agency, or instrumentality of an entity described in subclauses I or II</a:t>
            </a:r>
          </a:p>
          <a:p>
            <a:pPr marL="1694700" lvl="4" indent="-285750" fontAlgn="ctr">
              <a:lnSpc>
                <a:spcPct val="120000"/>
              </a:lnSpc>
              <a:spcBef>
                <a:spcPts val="0"/>
              </a:spcBef>
            </a:pPr>
            <a:endParaRPr lang="en-US" sz="1400" dirty="0">
              <a:solidFill>
                <a:schemeClr val="tx1"/>
              </a:solidFill>
            </a:endParaRPr>
          </a:p>
          <a:p>
            <a:pPr marL="706950" lvl="2" indent="0" fontAlgn="ctr">
              <a:lnSpc>
                <a:spcPct val="120000"/>
              </a:lnSpc>
              <a:spcBef>
                <a:spcPts val="0"/>
              </a:spcBef>
              <a:buNone/>
            </a:pPr>
            <a:endParaRPr lang="en-US" sz="1400" dirty="0">
              <a:solidFill>
                <a:schemeClr val="tx1"/>
              </a:solidFill>
            </a:endParaRPr>
          </a:p>
        </p:txBody>
      </p:sp>
      <p:sp>
        <p:nvSpPr>
          <p:cNvPr id="3" name="Slide Number Placeholder 2">
            <a:extLst>
              <a:ext uri="{FF2B5EF4-FFF2-40B4-BE49-F238E27FC236}">
                <a16:creationId xmlns:a16="http://schemas.microsoft.com/office/drawing/2014/main" id="{3EEF59A8-7D82-4487-AB1E-DB6E4BA852E0}"/>
              </a:ext>
            </a:extLst>
          </p:cNvPr>
          <p:cNvSpPr>
            <a:spLocks noGrp="1"/>
          </p:cNvSpPr>
          <p:nvPr>
            <p:ph type="sldNum" sz="quarter" idx="12"/>
          </p:nvPr>
        </p:nvSpPr>
        <p:spPr/>
        <p:txBody>
          <a:bodyPr/>
          <a:lstStyle/>
          <a:p>
            <a:fld id="{D1CED088-3F90-438F-B570-9D0182528C90}" type="slidenum">
              <a:rPr lang="en-US" smtClean="0"/>
              <a:t>21</a:t>
            </a:fld>
            <a:endParaRPr lang="en-US" dirty="0"/>
          </a:p>
        </p:txBody>
      </p:sp>
      <p:pic>
        <p:nvPicPr>
          <p:cNvPr id="6" name="Picture 5">
            <a:extLst>
              <a:ext uri="{FF2B5EF4-FFF2-40B4-BE49-F238E27FC236}">
                <a16:creationId xmlns:a16="http://schemas.microsoft.com/office/drawing/2014/main" id="{4AE0A746-A28E-41B3-8DC4-AE3F1D1BD079}"/>
              </a:ext>
            </a:extLst>
          </p:cNvPr>
          <p:cNvPicPr>
            <a:picLocks noChangeAspect="1"/>
          </p:cNvPicPr>
          <p:nvPr/>
        </p:nvPicPr>
        <p:blipFill>
          <a:blip r:embed="rId3"/>
          <a:stretch>
            <a:fillRect/>
          </a:stretch>
        </p:blipFill>
        <p:spPr>
          <a:xfrm rot="1048286">
            <a:off x="6435911" y="2875782"/>
            <a:ext cx="5177335" cy="2636429"/>
          </a:xfrm>
          <a:prstGeom prst="rect">
            <a:avLst/>
          </a:prstGeom>
          <a:ln>
            <a:solidFill>
              <a:schemeClr val="tx2"/>
            </a:solidFill>
          </a:ln>
        </p:spPr>
      </p:pic>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A3E48A8E-D487-4932-A894-384D53691C20}"/>
                  </a:ext>
                </a:extLst>
              </p14:cNvPr>
              <p14:cNvContentPartPr/>
              <p14:nvPr/>
            </p14:nvContentPartPr>
            <p14:xfrm>
              <a:off x="9080549" y="3341975"/>
              <a:ext cx="977040" cy="309960"/>
            </p14:xfrm>
          </p:contentPart>
        </mc:Choice>
        <mc:Fallback xmlns="">
          <p:pic>
            <p:nvPicPr>
              <p:cNvPr id="4" name="Ink 3">
                <a:extLst>
                  <a:ext uri="{FF2B5EF4-FFF2-40B4-BE49-F238E27FC236}">
                    <a16:creationId xmlns:a16="http://schemas.microsoft.com/office/drawing/2014/main" id="{A3E48A8E-D487-4932-A894-384D53691C20}"/>
                  </a:ext>
                </a:extLst>
              </p:cNvPr>
              <p:cNvPicPr/>
              <p:nvPr/>
            </p:nvPicPr>
            <p:blipFill>
              <a:blip r:embed="rId5"/>
              <a:stretch>
                <a:fillRect/>
              </a:stretch>
            </p:blipFill>
            <p:spPr>
              <a:xfrm>
                <a:off x="9044549" y="3269975"/>
                <a:ext cx="1048680" cy="4536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12" name="Ink 11">
                <a:extLst>
                  <a:ext uri="{FF2B5EF4-FFF2-40B4-BE49-F238E27FC236}">
                    <a16:creationId xmlns:a16="http://schemas.microsoft.com/office/drawing/2014/main" id="{BBA0BE66-8AD5-4197-AB23-404E9F8C2A26}"/>
                  </a:ext>
                </a:extLst>
              </p14:cNvPr>
              <p14:cNvContentPartPr/>
              <p14:nvPr/>
            </p14:nvContentPartPr>
            <p14:xfrm>
              <a:off x="7840349" y="3341975"/>
              <a:ext cx="663120" cy="127080"/>
            </p14:xfrm>
          </p:contentPart>
        </mc:Choice>
        <mc:Fallback xmlns="">
          <p:pic>
            <p:nvPicPr>
              <p:cNvPr id="12" name="Ink 11">
                <a:extLst>
                  <a:ext uri="{FF2B5EF4-FFF2-40B4-BE49-F238E27FC236}">
                    <a16:creationId xmlns:a16="http://schemas.microsoft.com/office/drawing/2014/main" id="{BBA0BE66-8AD5-4197-AB23-404E9F8C2A26}"/>
                  </a:ext>
                </a:extLst>
              </p:cNvPr>
              <p:cNvPicPr/>
              <p:nvPr/>
            </p:nvPicPr>
            <p:blipFill>
              <a:blip r:embed="rId7"/>
              <a:stretch>
                <a:fillRect/>
              </a:stretch>
            </p:blipFill>
            <p:spPr>
              <a:xfrm>
                <a:off x="7804709" y="3269975"/>
                <a:ext cx="734760" cy="270720"/>
              </a:xfrm>
              <a:prstGeom prst="rect">
                <a:avLst/>
              </a:prstGeom>
            </p:spPr>
          </p:pic>
        </mc:Fallback>
      </mc:AlternateContent>
      <mc:AlternateContent xmlns:mc="http://schemas.openxmlformats.org/markup-compatibility/2006" xmlns:p14="http://schemas.microsoft.com/office/powerpoint/2010/main">
        <mc:Choice Requires="p14">
          <p:contentPart p14:bwMode="auto" r:id="rId8">
            <p14:nvContentPartPr>
              <p14:cNvPr id="13" name="Ink 12">
                <a:extLst>
                  <a:ext uri="{FF2B5EF4-FFF2-40B4-BE49-F238E27FC236}">
                    <a16:creationId xmlns:a16="http://schemas.microsoft.com/office/drawing/2014/main" id="{D2D93724-A32E-49F6-9689-539C53CF0058}"/>
                  </a:ext>
                </a:extLst>
              </p14:cNvPr>
              <p14:cNvContentPartPr/>
              <p14:nvPr/>
            </p14:nvContentPartPr>
            <p14:xfrm>
              <a:off x="10636469" y="3446735"/>
              <a:ext cx="366840" cy="90720"/>
            </p14:xfrm>
          </p:contentPart>
        </mc:Choice>
        <mc:Fallback xmlns="">
          <p:pic>
            <p:nvPicPr>
              <p:cNvPr id="13" name="Ink 12">
                <a:extLst>
                  <a:ext uri="{FF2B5EF4-FFF2-40B4-BE49-F238E27FC236}">
                    <a16:creationId xmlns:a16="http://schemas.microsoft.com/office/drawing/2014/main" id="{D2D93724-A32E-49F6-9689-539C53CF0058}"/>
                  </a:ext>
                </a:extLst>
              </p:cNvPr>
              <p:cNvPicPr/>
              <p:nvPr/>
            </p:nvPicPr>
            <p:blipFill>
              <a:blip r:embed="rId9"/>
              <a:stretch>
                <a:fillRect/>
              </a:stretch>
            </p:blipFill>
            <p:spPr>
              <a:xfrm>
                <a:off x="10600469" y="3374735"/>
                <a:ext cx="438480" cy="23436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4" name="Ink 13">
                <a:extLst>
                  <a:ext uri="{FF2B5EF4-FFF2-40B4-BE49-F238E27FC236}">
                    <a16:creationId xmlns:a16="http://schemas.microsoft.com/office/drawing/2014/main" id="{1B51E873-137A-47FA-8A07-5A233764C850}"/>
                  </a:ext>
                </a:extLst>
              </p14:cNvPr>
              <p14:cNvContentPartPr/>
              <p14:nvPr/>
            </p14:nvContentPartPr>
            <p14:xfrm>
              <a:off x="10520549" y="4508015"/>
              <a:ext cx="610200" cy="158400"/>
            </p14:xfrm>
          </p:contentPart>
        </mc:Choice>
        <mc:Fallback xmlns="">
          <p:pic>
            <p:nvPicPr>
              <p:cNvPr id="14" name="Ink 13">
                <a:extLst>
                  <a:ext uri="{FF2B5EF4-FFF2-40B4-BE49-F238E27FC236}">
                    <a16:creationId xmlns:a16="http://schemas.microsoft.com/office/drawing/2014/main" id="{1B51E873-137A-47FA-8A07-5A233764C850}"/>
                  </a:ext>
                </a:extLst>
              </p:cNvPr>
              <p:cNvPicPr/>
              <p:nvPr/>
            </p:nvPicPr>
            <p:blipFill>
              <a:blip r:embed="rId11"/>
              <a:stretch>
                <a:fillRect/>
              </a:stretch>
            </p:blipFill>
            <p:spPr>
              <a:xfrm>
                <a:off x="10484909" y="4436375"/>
                <a:ext cx="681840" cy="30204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5" name="Ink 14">
                <a:extLst>
                  <a:ext uri="{FF2B5EF4-FFF2-40B4-BE49-F238E27FC236}">
                    <a16:creationId xmlns:a16="http://schemas.microsoft.com/office/drawing/2014/main" id="{FB032331-C127-410A-A34C-7B03C675B41E}"/>
                  </a:ext>
                </a:extLst>
              </p14:cNvPr>
              <p14:cNvContentPartPr/>
              <p14:nvPr/>
            </p14:nvContentPartPr>
            <p14:xfrm>
              <a:off x="7683029" y="3951455"/>
              <a:ext cx="562320" cy="100440"/>
            </p14:xfrm>
          </p:contentPart>
        </mc:Choice>
        <mc:Fallback xmlns="">
          <p:pic>
            <p:nvPicPr>
              <p:cNvPr id="15" name="Ink 14">
                <a:extLst>
                  <a:ext uri="{FF2B5EF4-FFF2-40B4-BE49-F238E27FC236}">
                    <a16:creationId xmlns:a16="http://schemas.microsoft.com/office/drawing/2014/main" id="{FB032331-C127-410A-A34C-7B03C675B41E}"/>
                  </a:ext>
                </a:extLst>
              </p:cNvPr>
              <p:cNvPicPr/>
              <p:nvPr/>
            </p:nvPicPr>
            <p:blipFill>
              <a:blip r:embed="rId13"/>
              <a:stretch>
                <a:fillRect/>
              </a:stretch>
            </p:blipFill>
            <p:spPr>
              <a:xfrm>
                <a:off x="7647389" y="3879455"/>
                <a:ext cx="633960" cy="24408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6" name="Ink 15">
                <a:extLst>
                  <a:ext uri="{FF2B5EF4-FFF2-40B4-BE49-F238E27FC236}">
                    <a16:creationId xmlns:a16="http://schemas.microsoft.com/office/drawing/2014/main" id="{53B107C4-FAE9-4552-A27E-80D4000ABD9F}"/>
                  </a:ext>
                </a:extLst>
              </p14:cNvPr>
              <p14:cNvContentPartPr/>
              <p14:nvPr/>
            </p14:nvContentPartPr>
            <p14:xfrm>
              <a:off x="1471229" y="1712615"/>
              <a:ext cx="360" cy="360"/>
            </p14:xfrm>
          </p:contentPart>
        </mc:Choice>
        <mc:Fallback xmlns="">
          <p:pic>
            <p:nvPicPr>
              <p:cNvPr id="16" name="Ink 15">
                <a:extLst>
                  <a:ext uri="{FF2B5EF4-FFF2-40B4-BE49-F238E27FC236}">
                    <a16:creationId xmlns:a16="http://schemas.microsoft.com/office/drawing/2014/main" id="{53B107C4-FAE9-4552-A27E-80D4000ABD9F}"/>
                  </a:ext>
                </a:extLst>
              </p:cNvPr>
              <p:cNvPicPr/>
              <p:nvPr/>
            </p:nvPicPr>
            <p:blipFill>
              <a:blip r:embed="rId15"/>
              <a:stretch>
                <a:fillRect/>
              </a:stretch>
            </p:blipFill>
            <p:spPr>
              <a:xfrm>
                <a:off x="1435229" y="1640975"/>
                <a:ext cx="72000" cy="144000"/>
              </a:xfrm>
              <a:prstGeom prst="rect">
                <a:avLst/>
              </a:prstGeom>
            </p:spPr>
          </p:pic>
        </mc:Fallback>
      </mc:AlternateContent>
    </p:spTree>
    <p:extLst>
      <p:ext uri="{BB962C8B-B14F-4D97-AF65-F5344CB8AC3E}">
        <p14:creationId xmlns:p14="http://schemas.microsoft.com/office/powerpoint/2010/main" val="38282211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9CA68-7DE7-428E-9951-B75D1732D1D4}"/>
              </a:ext>
            </a:extLst>
          </p:cNvPr>
          <p:cNvSpPr>
            <a:spLocks noGrp="1"/>
          </p:cNvSpPr>
          <p:nvPr>
            <p:ph type="title"/>
          </p:nvPr>
        </p:nvSpPr>
        <p:spPr/>
        <p:txBody>
          <a:bodyPr>
            <a:noAutofit/>
          </a:bodyPr>
          <a:lstStyle/>
          <a:p>
            <a:pPr algn="ctr"/>
            <a:r>
              <a:rPr lang="en-US" sz="3600" b="1" dirty="0"/>
              <a:t>Hal Hiemstra: summit strategies </a:t>
            </a:r>
          </a:p>
        </p:txBody>
      </p:sp>
      <p:sp>
        <p:nvSpPr>
          <p:cNvPr id="5" name="Content Placeholder 4">
            <a:extLst>
              <a:ext uri="{FF2B5EF4-FFF2-40B4-BE49-F238E27FC236}">
                <a16:creationId xmlns:a16="http://schemas.microsoft.com/office/drawing/2014/main" id="{8844540B-B3C1-4D0F-B297-6887482F5885}"/>
              </a:ext>
            </a:extLst>
          </p:cNvPr>
          <p:cNvSpPr>
            <a:spLocks noGrp="1"/>
          </p:cNvSpPr>
          <p:nvPr>
            <p:ph idx="1"/>
          </p:nvPr>
        </p:nvSpPr>
        <p:spPr>
          <a:xfrm>
            <a:off x="3452648" y="2002221"/>
            <a:ext cx="8397607" cy="4319041"/>
          </a:xfrm>
        </p:spPr>
        <p:txBody>
          <a:bodyPr>
            <a:normAutofit/>
          </a:bodyPr>
          <a:lstStyle/>
          <a:p>
            <a:pPr marL="1048950" lvl="3" indent="0" fontAlgn="ctr">
              <a:lnSpc>
                <a:spcPct val="120000"/>
              </a:lnSpc>
              <a:spcBef>
                <a:spcPts val="0"/>
              </a:spcBef>
              <a:buNone/>
            </a:pPr>
            <a:endParaRPr lang="en-US" sz="2400" dirty="0">
              <a:solidFill>
                <a:srgbClr val="000000"/>
              </a:solidFill>
              <a:latin typeface="Open Sans" panose="020B0606030504020204" pitchFamily="34" charset="0"/>
            </a:endParaRPr>
          </a:p>
          <a:p>
            <a:pPr marL="0" marR="0" indent="0">
              <a:spcBef>
                <a:spcPts val="0"/>
              </a:spcBef>
              <a:spcAft>
                <a:spcPts val="0"/>
              </a:spcAft>
              <a:buNone/>
            </a:pPr>
            <a:r>
              <a:rPr lang="en-US" sz="2100" dirty="0">
                <a:solidFill>
                  <a:srgbClr val="000000"/>
                </a:solidFill>
              </a:rPr>
              <a:t>Webinar recording from NADO and Summit Strategies presentation on the Infrastructure Investment and Jobs Act (IIJA) Bipartisan Infrastructure Bill, featuring </a:t>
            </a:r>
            <a:r>
              <a:rPr lang="en-US" sz="2100" dirty="0">
                <a:effectLst/>
                <a:ea typeface="Calibri" panose="020F0502020204030204" pitchFamily="34" charset="0"/>
              </a:rPr>
              <a:t>Hal Hiemstra, Partner at Summit Strategies, available </a:t>
            </a:r>
            <a:r>
              <a:rPr lang="en-US" sz="2100" u="sng" dirty="0">
                <a:solidFill>
                  <a:schemeClr val="accent3">
                    <a:lumMod val="75000"/>
                  </a:schemeClr>
                </a:solidFill>
                <a:effectLst/>
                <a:ea typeface="Calibri" panose="020F0502020204030204" pitchFamily="34" charset="0"/>
                <a:hlinkClick r:id="rId3">
                  <a:extLst>
                    <a:ext uri="{A12FA001-AC4F-418D-AE19-62706E023703}">
                      <ahyp:hlinkClr xmlns:ahyp="http://schemas.microsoft.com/office/drawing/2018/hyperlinkcolor" val="tx"/>
                    </a:ext>
                  </a:extLst>
                </a:hlinkClick>
              </a:rPr>
              <a:t>here</a:t>
            </a:r>
            <a:r>
              <a:rPr lang="en-US" sz="2100" u="sng" dirty="0">
                <a:solidFill>
                  <a:schemeClr val="accent3">
                    <a:lumMod val="75000"/>
                  </a:schemeClr>
                </a:solidFill>
                <a:effectLst/>
                <a:ea typeface="Calibri" panose="020F0502020204030204" pitchFamily="34" charset="0"/>
              </a:rPr>
              <a:t> </a:t>
            </a:r>
            <a:endParaRPr lang="en-US" sz="2100" dirty="0">
              <a:solidFill>
                <a:schemeClr val="accent3">
                  <a:lumMod val="75000"/>
                </a:schemeClr>
              </a:solidFill>
            </a:endParaRPr>
          </a:p>
          <a:p>
            <a:pPr marL="0" marR="0" indent="0">
              <a:spcBef>
                <a:spcPts val="0"/>
              </a:spcBef>
              <a:spcAft>
                <a:spcPts val="0"/>
              </a:spcAft>
              <a:buNone/>
            </a:pPr>
            <a:endParaRPr lang="en-US" sz="2100" dirty="0">
              <a:solidFill>
                <a:srgbClr val="0563C1"/>
              </a:solidFill>
            </a:endParaRPr>
          </a:p>
          <a:p>
            <a:pPr marL="0" indent="0">
              <a:spcBef>
                <a:spcPts val="0"/>
              </a:spcBef>
              <a:spcAft>
                <a:spcPts val="0"/>
              </a:spcAft>
              <a:buNone/>
            </a:pPr>
            <a:r>
              <a:rPr lang="en-US" sz="2100" dirty="0">
                <a:solidFill>
                  <a:srgbClr val="000000"/>
                </a:solidFill>
              </a:rPr>
              <a:t>Hal Hiemstra has more than 30 years of experience in government affairs. He represents a wide range of public and private sector clients on issues involving transportation, aviation, appropriations and other federal funding, economic development, infrastructure, community health and safety, and the environment. Hal has worked on every national surface transportation reauthorization since ISTEA (1991). Hal works closely with NADO’s staff to support NADO’s transportation advocacy work. </a:t>
            </a:r>
            <a:endParaRPr lang="en-US" sz="1400" dirty="0">
              <a:solidFill>
                <a:schemeClr val="tx1"/>
              </a:solidFill>
            </a:endParaRPr>
          </a:p>
          <a:p>
            <a:pPr marL="1334700" lvl="3" indent="-285750" fontAlgn="ctr">
              <a:lnSpc>
                <a:spcPct val="120000"/>
              </a:lnSpc>
              <a:spcBef>
                <a:spcPts val="0"/>
              </a:spcBef>
            </a:pPr>
            <a:endParaRPr lang="en-US" sz="1400" dirty="0">
              <a:solidFill>
                <a:schemeClr val="tx1"/>
              </a:solidFill>
            </a:endParaRPr>
          </a:p>
          <a:p>
            <a:pPr marL="706950" lvl="2" indent="0" fontAlgn="ctr">
              <a:lnSpc>
                <a:spcPct val="120000"/>
              </a:lnSpc>
              <a:spcBef>
                <a:spcPts val="0"/>
              </a:spcBef>
              <a:buNone/>
            </a:pPr>
            <a:endParaRPr lang="en-US" sz="1400" dirty="0">
              <a:solidFill>
                <a:schemeClr val="tx1"/>
              </a:solidFill>
            </a:endParaRPr>
          </a:p>
        </p:txBody>
      </p:sp>
      <p:sp>
        <p:nvSpPr>
          <p:cNvPr id="3" name="Slide Number Placeholder 2">
            <a:extLst>
              <a:ext uri="{FF2B5EF4-FFF2-40B4-BE49-F238E27FC236}">
                <a16:creationId xmlns:a16="http://schemas.microsoft.com/office/drawing/2014/main" id="{3EEF59A8-7D82-4487-AB1E-DB6E4BA852E0}"/>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1CED088-3F90-438F-B570-9D0182528C90}" type="slidenum">
              <a:rPr kumimoji="0" lang="en-US" sz="900" b="0" i="0" u="none" strike="noStrike" kern="1200" cap="none" spc="0" normalizeH="0" baseline="0" noProof="0" smtClean="0">
                <a:ln>
                  <a:noFill/>
                </a:ln>
                <a:solidFill>
                  <a:srgbClr val="4590B8"/>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US" sz="900" b="0" i="0" u="none" strike="noStrike" kern="1200" cap="none" spc="0" normalizeH="0" baseline="0" noProof="0" dirty="0">
              <a:ln>
                <a:noFill/>
              </a:ln>
              <a:solidFill>
                <a:srgbClr val="4590B8"/>
              </a:solidFill>
              <a:effectLst/>
              <a:uLnTx/>
              <a:uFillTx/>
              <a:latin typeface="Gill Sans MT" panose="020B0502020104020203"/>
              <a:ea typeface="+mn-ea"/>
              <a:cs typeface="+mn-cs"/>
            </a:endParaRPr>
          </a:p>
        </p:txBody>
      </p:sp>
      <p:pic>
        <p:nvPicPr>
          <p:cNvPr id="1026" name="Picture 2">
            <a:extLst>
              <a:ext uri="{FF2B5EF4-FFF2-40B4-BE49-F238E27FC236}">
                <a16:creationId xmlns:a16="http://schemas.microsoft.com/office/drawing/2014/main" id="{4F1140F1-F7F3-48D5-A126-D06C159E2D3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745" y="2428659"/>
            <a:ext cx="2745176" cy="34314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18737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9CA68-7DE7-428E-9951-B75D1732D1D4}"/>
              </a:ext>
            </a:extLst>
          </p:cNvPr>
          <p:cNvSpPr>
            <a:spLocks noGrp="1"/>
          </p:cNvSpPr>
          <p:nvPr>
            <p:ph type="title"/>
          </p:nvPr>
        </p:nvSpPr>
        <p:spPr/>
        <p:txBody>
          <a:bodyPr>
            <a:noAutofit/>
          </a:bodyPr>
          <a:lstStyle/>
          <a:p>
            <a:pPr algn="ctr"/>
            <a:r>
              <a:rPr lang="en-US" sz="3600" b="1" dirty="0"/>
              <a:t>NADO &amp; DDAA Washington conference</a:t>
            </a:r>
          </a:p>
        </p:txBody>
      </p:sp>
      <p:sp>
        <p:nvSpPr>
          <p:cNvPr id="5" name="Content Placeholder 4">
            <a:extLst>
              <a:ext uri="{FF2B5EF4-FFF2-40B4-BE49-F238E27FC236}">
                <a16:creationId xmlns:a16="http://schemas.microsoft.com/office/drawing/2014/main" id="{8844540B-B3C1-4D0F-B297-6887482F5885}"/>
              </a:ext>
            </a:extLst>
          </p:cNvPr>
          <p:cNvSpPr>
            <a:spLocks noGrp="1"/>
          </p:cNvSpPr>
          <p:nvPr>
            <p:ph idx="1"/>
          </p:nvPr>
        </p:nvSpPr>
        <p:spPr>
          <a:xfrm>
            <a:off x="-581192" y="2770318"/>
            <a:ext cx="12192000" cy="4341682"/>
          </a:xfrm>
        </p:spPr>
        <p:txBody>
          <a:bodyPr>
            <a:normAutofit/>
          </a:bodyPr>
          <a:lstStyle/>
          <a:p>
            <a:pPr marL="1048950" lvl="3" indent="0" fontAlgn="ctr">
              <a:lnSpc>
                <a:spcPct val="120000"/>
              </a:lnSpc>
              <a:spcBef>
                <a:spcPts val="0"/>
              </a:spcBef>
              <a:buNone/>
            </a:pPr>
            <a:endParaRPr lang="en-US" sz="2000" dirty="0">
              <a:solidFill>
                <a:schemeClr val="tx1"/>
              </a:solidFill>
            </a:endParaRPr>
          </a:p>
          <a:p>
            <a:pPr marL="1694700" lvl="4" indent="-285750" fontAlgn="ctr">
              <a:lnSpc>
                <a:spcPct val="120000"/>
              </a:lnSpc>
              <a:spcBef>
                <a:spcPts val="0"/>
              </a:spcBef>
            </a:pPr>
            <a:endParaRPr lang="en-US" sz="1400" dirty="0">
              <a:solidFill>
                <a:schemeClr val="tx1"/>
              </a:solidFill>
            </a:endParaRPr>
          </a:p>
          <a:p>
            <a:pPr marL="1334700" lvl="3" indent="-285750" fontAlgn="ctr">
              <a:lnSpc>
                <a:spcPct val="120000"/>
              </a:lnSpc>
              <a:spcBef>
                <a:spcPts val="0"/>
              </a:spcBef>
            </a:pPr>
            <a:endParaRPr lang="en-US" sz="1400" dirty="0">
              <a:solidFill>
                <a:schemeClr val="tx1"/>
              </a:solidFill>
            </a:endParaRPr>
          </a:p>
          <a:p>
            <a:pPr marL="706950" lvl="2" indent="0" fontAlgn="ctr">
              <a:lnSpc>
                <a:spcPct val="120000"/>
              </a:lnSpc>
              <a:spcBef>
                <a:spcPts val="0"/>
              </a:spcBef>
              <a:buNone/>
            </a:pPr>
            <a:endParaRPr lang="en-US" sz="1400" dirty="0">
              <a:solidFill>
                <a:schemeClr val="tx1"/>
              </a:solidFill>
            </a:endParaRPr>
          </a:p>
        </p:txBody>
      </p:sp>
      <p:sp>
        <p:nvSpPr>
          <p:cNvPr id="3" name="Slide Number Placeholder 2">
            <a:extLst>
              <a:ext uri="{FF2B5EF4-FFF2-40B4-BE49-F238E27FC236}">
                <a16:creationId xmlns:a16="http://schemas.microsoft.com/office/drawing/2014/main" id="{3EEF59A8-7D82-4487-AB1E-DB6E4BA852E0}"/>
              </a:ext>
            </a:extLst>
          </p:cNvPr>
          <p:cNvSpPr>
            <a:spLocks noGrp="1"/>
          </p:cNvSpPr>
          <p:nvPr>
            <p:ph type="sldNum" sz="quarter" idx="12"/>
          </p:nvPr>
        </p:nvSpPr>
        <p:spPr/>
        <p:txBody>
          <a:bodyPr/>
          <a:lstStyle/>
          <a:p>
            <a:fld id="{D1CED088-3F90-438F-B570-9D0182528C90}" type="slidenum">
              <a:rPr lang="en-US" smtClean="0"/>
              <a:t>23</a:t>
            </a:fld>
            <a:endParaRPr lang="en-US" dirty="0"/>
          </a:p>
        </p:txBody>
      </p:sp>
      <p:pic>
        <p:nvPicPr>
          <p:cNvPr id="6" name="Picture 5" descr="Graphical user interface, website&#10;&#10;Description automatically generated">
            <a:extLst>
              <a:ext uri="{FF2B5EF4-FFF2-40B4-BE49-F238E27FC236}">
                <a16:creationId xmlns:a16="http://schemas.microsoft.com/office/drawing/2014/main" id="{2BA45DBC-0692-4C24-9166-D3889856FE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7801" y="2287613"/>
            <a:ext cx="10756397" cy="4033649"/>
          </a:xfrm>
          <a:prstGeom prst="rect">
            <a:avLst/>
          </a:prstGeom>
        </p:spPr>
      </p:pic>
    </p:spTree>
    <p:extLst>
      <p:ext uri="{BB962C8B-B14F-4D97-AF65-F5344CB8AC3E}">
        <p14:creationId xmlns:p14="http://schemas.microsoft.com/office/powerpoint/2010/main" val="7515302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E6DC619-8C2C-405F-9910-319164A65BB8}"/>
              </a:ext>
            </a:extLst>
          </p:cNvPr>
          <p:cNvSpPr>
            <a:spLocks noGrp="1"/>
          </p:cNvSpPr>
          <p:nvPr>
            <p:ph type="sldNum" sz="quarter" idx="12"/>
          </p:nvPr>
        </p:nvSpPr>
        <p:spPr/>
        <p:txBody>
          <a:bodyPr/>
          <a:lstStyle/>
          <a:p>
            <a:fld id="{D1CED088-3F90-438F-B570-9D0182528C90}" type="slidenum">
              <a:rPr lang="en-US" smtClean="0"/>
              <a:t>24</a:t>
            </a:fld>
            <a:endParaRPr lang="en-US" dirty="0"/>
          </a:p>
        </p:txBody>
      </p:sp>
      <p:sp>
        <p:nvSpPr>
          <p:cNvPr id="5" name="TextBox 4">
            <a:extLst>
              <a:ext uri="{FF2B5EF4-FFF2-40B4-BE49-F238E27FC236}">
                <a16:creationId xmlns:a16="http://schemas.microsoft.com/office/drawing/2014/main" id="{EBD45ED0-E3C4-4CBF-A97B-FFC7BC704007}"/>
              </a:ext>
            </a:extLst>
          </p:cNvPr>
          <p:cNvSpPr txBox="1"/>
          <p:nvPr/>
        </p:nvSpPr>
        <p:spPr>
          <a:xfrm>
            <a:off x="1167551" y="3237089"/>
            <a:ext cx="9856897" cy="923330"/>
          </a:xfrm>
          <a:prstGeom prst="rect">
            <a:avLst/>
          </a:prstGeom>
          <a:noFill/>
        </p:spPr>
        <p:txBody>
          <a:bodyPr wrap="square">
            <a:spAutoFit/>
          </a:bodyPr>
          <a:lstStyle/>
          <a:p>
            <a:pPr algn="ctr"/>
            <a:r>
              <a:rPr lang="en-US" sz="5400" dirty="0">
                <a:solidFill>
                  <a:schemeClr val="accent3">
                    <a:lumMod val="50000"/>
                  </a:schemeClr>
                </a:solidFill>
              </a:rPr>
              <a:t>Questions?</a:t>
            </a:r>
          </a:p>
        </p:txBody>
      </p:sp>
    </p:spTree>
    <p:extLst>
      <p:ext uri="{BB962C8B-B14F-4D97-AF65-F5344CB8AC3E}">
        <p14:creationId xmlns:p14="http://schemas.microsoft.com/office/powerpoint/2010/main" val="3700036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9CA68-7DE7-428E-9951-B75D1732D1D4}"/>
              </a:ext>
            </a:extLst>
          </p:cNvPr>
          <p:cNvSpPr>
            <a:spLocks noGrp="1"/>
          </p:cNvSpPr>
          <p:nvPr>
            <p:ph type="title"/>
          </p:nvPr>
        </p:nvSpPr>
        <p:spPr/>
        <p:txBody>
          <a:bodyPr>
            <a:normAutofit/>
          </a:bodyPr>
          <a:lstStyle/>
          <a:p>
            <a:pPr algn="ctr"/>
            <a:r>
              <a:rPr lang="en-US" sz="4000" b="1" dirty="0"/>
              <a:t>ABOUT NADO</a:t>
            </a:r>
          </a:p>
        </p:txBody>
      </p:sp>
      <p:sp>
        <p:nvSpPr>
          <p:cNvPr id="5" name="Content Placeholder 4">
            <a:extLst>
              <a:ext uri="{FF2B5EF4-FFF2-40B4-BE49-F238E27FC236}">
                <a16:creationId xmlns:a16="http://schemas.microsoft.com/office/drawing/2014/main" id="{8844540B-B3C1-4D0F-B297-6887482F5885}"/>
              </a:ext>
            </a:extLst>
          </p:cNvPr>
          <p:cNvSpPr>
            <a:spLocks noGrp="1"/>
          </p:cNvSpPr>
          <p:nvPr>
            <p:ph idx="1"/>
          </p:nvPr>
        </p:nvSpPr>
        <p:spPr>
          <a:xfrm>
            <a:off x="92365" y="2180495"/>
            <a:ext cx="11914578" cy="4557761"/>
          </a:xfrm>
        </p:spPr>
        <p:txBody>
          <a:bodyPr>
            <a:normAutofit/>
          </a:bodyPr>
          <a:lstStyle/>
          <a:p>
            <a:pPr marL="436950" lvl="1" indent="0" fontAlgn="ctr">
              <a:lnSpc>
                <a:spcPct val="120000"/>
              </a:lnSpc>
              <a:spcBef>
                <a:spcPts val="0"/>
              </a:spcBef>
              <a:buNone/>
            </a:pPr>
            <a:r>
              <a:rPr lang="en-US" sz="2400" dirty="0"/>
              <a:t>The National Association of Development Organizations (NADO) advocates for the nation’s network of hundreds of Regional Development Organizations (RDOs) across the country, and for the economic and community development programs they help implement</a:t>
            </a:r>
          </a:p>
          <a:p>
            <a:pPr marL="436950" lvl="1" indent="0" fontAlgn="ctr">
              <a:lnSpc>
                <a:spcPct val="120000"/>
              </a:lnSpc>
              <a:spcBef>
                <a:spcPts val="0"/>
              </a:spcBef>
              <a:buNone/>
            </a:pPr>
            <a:endParaRPr lang="en-US" sz="2400" dirty="0"/>
          </a:p>
          <a:p>
            <a:pPr marL="436950" lvl="1" indent="0" algn="ctr" fontAlgn="ctr">
              <a:lnSpc>
                <a:spcPct val="120000"/>
              </a:lnSpc>
              <a:spcBef>
                <a:spcPts val="0"/>
              </a:spcBef>
              <a:buNone/>
            </a:pPr>
            <a:r>
              <a:rPr lang="en-US" sz="2400" dirty="0">
                <a:solidFill>
                  <a:schemeClr val="accent3">
                    <a:lumMod val="75000"/>
                  </a:schemeClr>
                </a:solidFill>
                <a:hlinkClick r:id="rId3">
                  <a:extLst>
                    <a:ext uri="{A12FA001-AC4F-418D-AE19-62706E023703}">
                      <ahyp:hlinkClr xmlns:ahyp="http://schemas.microsoft.com/office/drawing/2018/hyperlinkcolor" val="tx"/>
                    </a:ext>
                  </a:extLst>
                </a:hlinkClick>
              </a:rPr>
              <a:t>www.nado.org</a:t>
            </a:r>
            <a:endParaRPr lang="en-US" sz="2400" dirty="0">
              <a:solidFill>
                <a:schemeClr val="accent3">
                  <a:lumMod val="75000"/>
                </a:schemeClr>
              </a:solidFill>
            </a:endParaRPr>
          </a:p>
          <a:p>
            <a:pPr marL="436950" lvl="1" indent="0" algn="ctr" fontAlgn="ctr">
              <a:lnSpc>
                <a:spcPct val="120000"/>
              </a:lnSpc>
              <a:spcBef>
                <a:spcPts val="0"/>
              </a:spcBef>
              <a:buNone/>
            </a:pPr>
            <a:r>
              <a:rPr lang="en-US" sz="2400" dirty="0">
                <a:solidFill>
                  <a:schemeClr val="accent3">
                    <a:lumMod val="75000"/>
                  </a:schemeClr>
                </a:solidFill>
              </a:rPr>
              <a:t> </a:t>
            </a:r>
          </a:p>
          <a:p>
            <a:pPr marL="436950" lvl="1" indent="0" algn="ctr" fontAlgn="ctr">
              <a:lnSpc>
                <a:spcPct val="120000"/>
              </a:lnSpc>
              <a:spcBef>
                <a:spcPts val="0"/>
              </a:spcBef>
              <a:buNone/>
            </a:pPr>
            <a:r>
              <a:rPr lang="en-US" dirty="0"/>
              <a:t>Interested in becoming a NADO member? </a:t>
            </a:r>
          </a:p>
          <a:p>
            <a:pPr marL="436950" lvl="1" indent="0" algn="ctr" fontAlgn="ctr">
              <a:lnSpc>
                <a:spcPct val="120000"/>
              </a:lnSpc>
              <a:spcBef>
                <a:spcPts val="0"/>
              </a:spcBef>
              <a:buNone/>
            </a:pPr>
            <a:r>
              <a:rPr lang="en-US" dirty="0"/>
              <a:t>Please contact Brittany Salazar at </a:t>
            </a:r>
            <a:r>
              <a:rPr lang="en-US" dirty="0">
                <a:solidFill>
                  <a:schemeClr val="accent3">
                    <a:lumMod val="75000"/>
                  </a:schemeClr>
                </a:solidFill>
                <a:hlinkClick r:id="rId4">
                  <a:extLst>
                    <a:ext uri="{A12FA001-AC4F-418D-AE19-62706E023703}">
                      <ahyp:hlinkClr xmlns:ahyp="http://schemas.microsoft.com/office/drawing/2018/hyperlinkcolor" val="tx"/>
                    </a:ext>
                  </a:extLst>
                </a:hlinkClick>
              </a:rPr>
              <a:t>bsalazar@nado.org</a:t>
            </a:r>
            <a:r>
              <a:rPr lang="en-US" dirty="0"/>
              <a:t> or Krystal De Leon at </a:t>
            </a:r>
            <a:r>
              <a:rPr lang="en-US" dirty="0">
                <a:solidFill>
                  <a:schemeClr val="accent3">
                    <a:lumMod val="75000"/>
                  </a:schemeClr>
                </a:solidFill>
                <a:hlinkClick r:id="rId5">
                  <a:extLst>
                    <a:ext uri="{A12FA001-AC4F-418D-AE19-62706E023703}">
                      <ahyp:hlinkClr xmlns:ahyp="http://schemas.microsoft.com/office/drawing/2018/hyperlinkcolor" val="tx"/>
                    </a:ext>
                  </a:extLst>
                </a:hlinkClick>
              </a:rPr>
              <a:t>kdeleon@nado.org</a:t>
            </a:r>
            <a:r>
              <a:rPr lang="en-US" dirty="0">
                <a:solidFill>
                  <a:schemeClr val="accent3">
                    <a:lumMod val="75000"/>
                  </a:schemeClr>
                </a:solidFill>
              </a:rPr>
              <a:t> </a:t>
            </a:r>
          </a:p>
          <a:p>
            <a:pPr marL="436950" lvl="1" indent="0" algn="ctr" fontAlgn="ctr">
              <a:lnSpc>
                <a:spcPct val="120000"/>
              </a:lnSpc>
              <a:spcBef>
                <a:spcPts val="0"/>
              </a:spcBef>
              <a:buNone/>
            </a:pPr>
            <a:endParaRPr lang="en-US" sz="1400" dirty="0">
              <a:solidFill>
                <a:schemeClr val="accent3">
                  <a:lumMod val="75000"/>
                </a:schemeClr>
              </a:solidFill>
            </a:endParaRPr>
          </a:p>
        </p:txBody>
      </p:sp>
      <p:sp>
        <p:nvSpPr>
          <p:cNvPr id="3" name="Slide Number Placeholder 2">
            <a:extLst>
              <a:ext uri="{FF2B5EF4-FFF2-40B4-BE49-F238E27FC236}">
                <a16:creationId xmlns:a16="http://schemas.microsoft.com/office/drawing/2014/main" id="{FF8EFA20-8D0A-4351-A8F8-A6DF1911E740}"/>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1CED088-3F90-438F-B570-9D0182528C90}" type="slidenum">
              <a:rPr kumimoji="0" lang="en-US" sz="900" b="0" i="0" u="none" strike="noStrike" kern="1200" cap="none" spc="0" normalizeH="0" baseline="0" noProof="0" smtClean="0">
                <a:ln>
                  <a:noFill/>
                </a:ln>
                <a:solidFill>
                  <a:srgbClr val="4590B8"/>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900" b="0" i="0" u="none" strike="noStrike" kern="1200" cap="none" spc="0" normalizeH="0" baseline="0" noProof="0" dirty="0">
              <a:ln>
                <a:noFill/>
              </a:ln>
              <a:solidFill>
                <a:srgbClr val="4590B8"/>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2988125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9CA68-7DE7-428E-9951-B75D1732D1D4}"/>
              </a:ext>
            </a:extLst>
          </p:cNvPr>
          <p:cNvSpPr>
            <a:spLocks noGrp="1"/>
          </p:cNvSpPr>
          <p:nvPr>
            <p:ph type="title"/>
          </p:nvPr>
        </p:nvSpPr>
        <p:spPr/>
        <p:txBody>
          <a:bodyPr>
            <a:noAutofit/>
          </a:bodyPr>
          <a:lstStyle/>
          <a:p>
            <a:pPr algn="ctr"/>
            <a:r>
              <a:rPr lang="en-US" sz="3600" b="1" dirty="0"/>
              <a:t>IIJA Overview</a:t>
            </a:r>
          </a:p>
        </p:txBody>
      </p:sp>
      <p:sp>
        <p:nvSpPr>
          <p:cNvPr id="5" name="Content Placeholder 4">
            <a:extLst>
              <a:ext uri="{FF2B5EF4-FFF2-40B4-BE49-F238E27FC236}">
                <a16:creationId xmlns:a16="http://schemas.microsoft.com/office/drawing/2014/main" id="{8844540B-B3C1-4D0F-B297-6887482F5885}"/>
              </a:ext>
            </a:extLst>
          </p:cNvPr>
          <p:cNvSpPr>
            <a:spLocks noGrp="1"/>
          </p:cNvSpPr>
          <p:nvPr>
            <p:ph idx="1"/>
          </p:nvPr>
        </p:nvSpPr>
        <p:spPr>
          <a:xfrm>
            <a:off x="-215174" y="2033456"/>
            <a:ext cx="12192000" cy="4824544"/>
          </a:xfrm>
        </p:spPr>
        <p:txBody>
          <a:bodyPr>
            <a:normAutofit/>
          </a:bodyPr>
          <a:lstStyle/>
          <a:p>
            <a:pPr marL="436950" lvl="1" indent="0" fontAlgn="ctr">
              <a:lnSpc>
                <a:spcPct val="120000"/>
              </a:lnSpc>
              <a:spcBef>
                <a:spcPts val="0"/>
              </a:spcBef>
              <a:buNone/>
            </a:pPr>
            <a:endParaRPr lang="en-US" sz="2400" dirty="0">
              <a:solidFill>
                <a:schemeClr val="tx1"/>
              </a:solidFill>
            </a:endParaRPr>
          </a:p>
          <a:p>
            <a:pPr marL="779850" lvl="1" indent="-342900" fontAlgn="ctr">
              <a:lnSpc>
                <a:spcPct val="120000"/>
              </a:lnSpc>
              <a:spcBef>
                <a:spcPts val="0"/>
              </a:spcBef>
            </a:pPr>
            <a:r>
              <a:rPr lang="en-US" sz="2800" dirty="0">
                <a:solidFill>
                  <a:schemeClr val="tx1"/>
                </a:solidFill>
                <a:latin typeface="+mj-lt"/>
              </a:rPr>
              <a:t>The </a:t>
            </a:r>
            <a:r>
              <a:rPr lang="en-US" sz="2800" i="1" u="sng" dirty="0">
                <a:solidFill>
                  <a:schemeClr val="accent3">
                    <a:lumMod val="75000"/>
                  </a:schemeClr>
                </a:solidFill>
                <a:effectLst/>
                <a:latin typeface="+mj-lt"/>
                <a:ea typeface="Calibri" panose="020F0502020204030204" pitchFamily="34" charset="0"/>
                <a:hlinkClick r:id="rId3">
                  <a:extLst>
                    <a:ext uri="{A12FA001-AC4F-418D-AE19-62706E023703}">
                      <ahyp:hlinkClr xmlns:ahyp="http://schemas.microsoft.com/office/drawing/2018/hyperlinkcolor" val="tx"/>
                    </a:ext>
                  </a:extLst>
                </a:hlinkClick>
              </a:rPr>
              <a:t>Infrastructure Investment and Jobs Act (IIJA)</a:t>
            </a:r>
            <a:r>
              <a:rPr lang="en-US" sz="2800" i="1" dirty="0">
                <a:solidFill>
                  <a:schemeClr val="accent3">
                    <a:lumMod val="75000"/>
                  </a:schemeClr>
                </a:solidFill>
                <a:effectLst/>
                <a:latin typeface="+mj-lt"/>
                <a:ea typeface="Calibri" panose="020F0502020204030204" pitchFamily="34" charset="0"/>
              </a:rPr>
              <a:t> </a:t>
            </a:r>
            <a:r>
              <a:rPr lang="en-US" sz="2800" dirty="0">
                <a:solidFill>
                  <a:schemeClr val="tx1"/>
                </a:solidFill>
                <a:latin typeface="+mj-lt"/>
                <a:ea typeface="Calibri" panose="020F0502020204030204" pitchFamily="34" charset="0"/>
              </a:rPr>
              <a:t>was </a:t>
            </a:r>
            <a:r>
              <a:rPr lang="en-US" sz="2800" dirty="0">
                <a:solidFill>
                  <a:schemeClr val="tx1"/>
                </a:solidFill>
                <a:latin typeface="+mj-lt"/>
              </a:rPr>
              <a:t>signed into law on Monday November 15, 2021</a:t>
            </a:r>
          </a:p>
          <a:p>
            <a:pPr marL="436950" lvl="1" indent="0" fontAlgn="ctr">
              <a:lnSpc>
                <a:spcPct val="120000"/>
              </a:lnSpc>
              <a:spcBef>
                <a:spcPts val="0"/>
              </a:spcBef>
              <a:buNone/>
            </a:pPr>
            <a:endParaRPr lang="en-US" sz="2800" dirty="0">
              <a:solidFill>
                <a:schemeClr val="tx1"/>
              </a:solidFill>
              <a:latin typeface="+mj-lt"/>
            </a:endParaRPr>
          </a:p>
          <a:p>
            <a:pPr marL="779850" lvl="1" indent="-342900" fontAlgn="ctr">
              <a:lnSpc>
                <a:spcPct val="120000"/>
              </a:lnSpc>
              <a:spcBef>
                <a:spcPts val="0"/>
              </a:spcBef>
            </a:pPr>
            <a:r>
              <a:rPr lang="en-US" sz="2800" dirty="0">
                <a:solidFill>
                  <a:schemeClr val="tx1"/>
                </a:solidFill>
                <a:latin typeface="+mj-lt"/>
              </a:rPr>
              <a:t>The IIJA is a $1.2 trillion bipartisan infrastructure bill which reauthorizes surface transportation programs</a:t>
            </a:r>
          </a:p>
          <a:p>
            <a:pPr marL="779850" lvl="1" indent="-342900" fontAlgn="ctr">
              <a:lnSpc>
                <a:spcPct val="120000"/>
              </a:lnSpc>
              <a:spcBef>
                <a:spcPts val="0"/>
              </a:spcBef>
            </a:pPr>
            <a:endParaRPr lang="en-US" sz="2800" dirty="0">
              <a:solidFill>
                <a:schemeClr val="tx1"/>
              </a:solidFill>
              <a:latin typeface="+mj-lt"/>
            </a:endParaRPr>
          </a:p>
          <a:p>
            <a:pPr marL="779850" lvl="1" indent="-342900" fontAlgn="ctr">
              <a:lnSpc>
                <a:spcPct val="120000"/>
              </a:lnSpc>
              <a:spcBef>
                <a:spcPts val="0"/>
              </a:spcBef>
            </a:pPr>
            <a:r>
              <a:rPr lang="en-US" sz="2800" dirty="0">
                <a:solidFill>
                  <a:schemeClr val="tx1"/>
                </a:solidFill>
                <a:latin typeface="+mj-lt"/>
              </a:rPr>
              <a:t>Authorizes $550 billion in new spending – for all modes of transportation</a:t>
            </a:r>
            <a:endParaRPr lang="en-US" dirty="0">
              <a:solidFill>
                <a:schemeClr val="accent3">
                  <a:lumMod val="75000"/>
                </a:schemeClr>
              </a:solidFill>
              <a:effectLst/>
              <a:ea typeface="Calibri" panose="020F0502020204030204" pitchFamily="34" charset="0"/>
            </a:endParaRPr>
          </a:p>
          <a:p>
            <a:pPr marL="1048950" lvl="3" indent="0" fontAlgn="ctr">
              <a:lnSpc>
                <a:spcPct val="120000"/>
              </a:lnSpc>
              <a:spcBef>
                <a:spcPts val="0"/>
              </a:spcBef>
              <a:buNone/>
            </a:pPr>
            <a:endParaRPr lang="en-US" sz="2000" dirty="0">
              <a:solidFill>
                <a:schemeClr val="tx1"/>
              </a:solidFill>
            </a:endParaRPr>
          </a:p>
          <a:p>
            <a:pPr marL="1694700" lvl="4" indent="-285750" fontAlgn="ctr">
              <a:lnSpc>
                <a:spcPct val="120000"/>
              </a:lnSpc>
              <a:spcBef>
                <a:spcPts val="0"/>
              </a:spcBef>
            </a:pPr>
            <a:endParaRPr lang="en-US" sz="1400" dirty="0">
              <a:solidFill>
                <a:schemeClr val="tx1"/>
              </a:solidFill>
            </a:endParaRPr>
          </a:p>
          <a:p>
            <a:pPr marL="1334700" lvl="3" indent="-285750" fontAlgn="ctr">
              <a:lnSpc>
                <a:spcPct val="120000"/>
              </a:lnSpc>
              <a:spcBef>
                <a:spcPts val="0"/>
              </a:spcBef>
            </a:pPr>
            <a:endParaRPr lang="en-US" sz="1400" dirty="0">
              <a:solidFill>
                <a:schemeClr val="tx1"/>
              </a:solidFill>
            </a:endParaRPr>
          </a:p>
          <a:p>
            <a:pPr marL="706950" lvl="2" indent="0" fontAlgn="ctr">
              <a:lnSpc>
                <a:spcPct val="120000"/>
              </a:lnSpc>
              <a:spcBef>
                <a:spcPts val="0"/>
              </a:spcBef>
              <a:buNone/>
            </a:pPr>
            <a:endParaRPr lang="en-US" sz="1400" dirty="0">
              <a:solidFill>
                <a:schemeClr val="tx1"/>
              </a:solidFill>
            </a:endParaRPr>
          </a:p>
        </p:txBody>
      </p:sp>
      <p:sp>
        <p:nvSpPr>
          <p:cNvPr id="3" name="Slide Number Placeholder 2">
            <a:extLst>
              <a:ext uri="{FF2B5EF4-FFF2-40B4-BE49-F238E27FC236}">
                <a16:creationId xmlns:a16="http://schemas.microsoft.com/office/drawing/2014/main" id="{3EEF59A8-7D82-4487-AB1E-DB6E4BA852E0}"/>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1CED088-3F90-438F-B570-9D0182528C90}" type="slidenum">
              <a:rPr kumimoji="0" lang="en-US" sz="900" b="0" i="0" u="none" strike="noStrike" kern="1200" cap="none" spc="0" normalizeH="0" baseline="0" noProof="0" smtClean="0">
                <a:ln>
                  <a:noFill/>
                </a:ln>
                <a:solidFill>
                  <a:srgbClr val="4590B8"/>
                </a:solidFill>
                <a:effectLst/>
                <a:uLnTx/>
                <a:uFillTx/>
                <a:latin typeface="Gill Sans MT" panose="020B0502020104020203"/>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900" b="0" i="0" u="none" strike="noStrike" kern="1200" cap="none" spc="0" normalizeH="0" baseline="0" noProof="0" dirty="0">
              <a:ln>
                <a:noFill/>
              </a:ln>
              <a:solidFill>
                <a:srgbClr val="4590B8"/>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948757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92CE85C-260E-43E7-AEBC-930829A7B9BB}"/>
              </a:ext>
            </a:extLst>
          </p:cNvPr>
          <p:cNvSpPr>
            <a:spLocks noGrp="1"/>
          </p:cNvSpPr>
          <p:nvPr>
            <p:ph type="sldNum" sz="quarter" idx="12"/>
          </p:nvPr>
        </p:nvSpPr>
        <p:spPr/>
        <p:txBody>
          <a:bodyPr/>
          <a:lstStyle/>
          <a:p>
            <a:fld id="{D1CED088-3F90-438F-B570-9D0182528C90}" type="slidenum">
              <a:rPr lang="en-US" smtClean="0"/>
              <a:t>5</a:t>
            </a:fld>
            <a:endParaRPr lang="en-US" dirty="0"/>
          </a:p>
        </p:txBody>
      </p:sp>
      <p:sp>
        <p:nvSpPr>
          <p:cNvPr id="3" name="Title 2">
            <a:extLst>
              <a:ext uri="{FF2B5EF4-FFF2-40B4-BE49-F238E27FC236}">
                <a16:creationId xmlns:a16="http://schemas.microsoft.com/office/drawing/2014/main" id="{3488F11F-D099-468F-BF19-99B80AD3FE69}"/>
              </a:ext>
            </a:extLst>
          </p:cNvPr>
          <p:cNvSpPr>
            <a:spLocks noGrp="1"/>
          </p:cNvSpPr>
          <p:nvPr>
            <p:ph type="title"/>
          </p:nvPr>
        </p:nvSpPr>
        <p:spPr/>
        <p:txBody>
          <a:bodyPr/>
          <a:lstStyle/>
          <a:p>
            <a:endParaRPr lang="en-US"/>
          </a:p>
        </p:txBody>
      </p:sp>
      <p:sp>
        <p:nvSpPr>
          <p:cNvPr id="5" name="TextBox 4">
            <a:extLst>
              <a:ext uri="{FF2B5EF4-FFF2-40B4-BE49-F238E27FC236}">
                <a16:creationId xmlns:a16="http://schemas.microsoft.com/office/drawing/2014/main" id="{C6CA4C08-E2F6-41C8-A3F3-9BA7A34DE6FD}"/>
              </a:ext>
            </a:extLst>
          </p:cNvPr>
          <p:cNvSpPr txBox="1"/>
          <p:nvPr/>
        </p:nvSpPr>
        <p:spPr>
          <a:xfrm>
            <a:off x="646838" y="4030739"/>
            <a:ext cx="5887969" cy="461665"/>
          </a:xfrm>
          <a:prstGeom prst="rect">
            <a:avLst/>
          </a:prstGeom>
          <a:noFill/>
        </p:spPr>
        <p:txBody>
          <a:bodyPr wrap="square">
            <a:spAutoFit/>
          </a:bodyPr>
          <a:lstStyle/>
          <a:p>
            <a:pPr marL="0" marR="0">
              <a:spcBef>
                <a:spcPts val="0"/>
              </a:spcBef>
              <a:spcAft>
                <a:spcPts val="0"/>
              </a:spcAft>
            </a:pPr>
            <a:r>
              <a:rPr lang="en-US" sz="2400" u="sng" dirty="0">
                <a:solidFill>
                  <a:schemeClr val="accent3">
                    <a:lumMod val="75000"/>
                  </a:schemeClr>
                </a:solidFill>
                <a:effectLst/>
                <a:latin typeface="Calibri" panose="020F0502020204030204" pitchFamily="34" charset="0"/>
                <a:ea typeface="Calibri" panose="020F0502020204030204" pitchFamily="34" charset="0"/>
                <a:hlinkClick r:id="rId3" tooltip="Attached using ShareSync">
                  <a:extLst>
                    <a:ext uri="{A12FA001-AC4F-418D-AE19-62706E023703}">
                      <ahyp:hlinkClr xmlns:ahyp="http://schemas.microsoft.com/office/drawing/2018/hyperlinkcolor" val="tx"/>
                    </a:ext>
                  </a:extLst>
                </a:hlinkClick>
              </a:rPr>
              <a:t>IIJA and BIL - White House Guidebook</a:t>
            </a:r>
            <a:endParaRPr lang="en-US" sz="2400" dirty="0">
              <a:solidFill>
                <a:schemeClr val="accent3">
                  <a:lumMod val="75000"/>
                </a:schemeClr>
              </a:solidFill>
              <a:effectLst/>
              <a:latin typeface="Calibri" panose="020F0502020204030204" pitchFamily="34" charset="0"/>
              <a:ea typeface="Calibri" panose="020F0502020204030204" pitchFamily="34" charset="0"/>
            </a:endParaRPr>
          </a:p>
        </p:txBody>
      </p:sp>
      <p:sp>
        <p:nvSpPr>
          <p:cNvPr id="7" name="TextBox 6">
            <a:extLst>
              <a:ext uri="{FF2B5EF4-FFF2-40B4-BE49-F238E27FC236}">
                <a16:creationId xmlns:a16="http://schemas.microsoft.com/office/drawing/2014/main" id="{5813A2F2-80A0-42B6-A991-64D7BEBF26D7}"/>
              </a:ext>
            </a:extLst>
          </p:cNvPr>
          <p:cNvSpPr txBox="1"/>
          <p:nvPr/>
        </p:nvSpPr>
        <p:spPr>
          <a:xfrm>
            <a:off x="575893" y="2227246"/>
            <a:ext cx="9703223" cy="1200329"/>
          </a:xfrm>
          <a:prstGeom prst="rect">
            <a:avLst/>
          </a:prstGeom>
          <a:noFill/>
        </p:spPr>
        <p:txBody>
          <a:bodyPr wrap="square">
            <a:spAutoFit/>
          </a:bodyPr>
          <a:lstStyle/>
          <a:p>
            <a:r>
              <a:rPr lang="en-US" sz="2400" dirty="0"/>
              <a:t>Helpful new overview released Jan 31, 2022:</a:t>
            </a:r>
          </a:p>
          <a:p>
            <a:endParaRPr lang="en-US" sz="2400" dirty="0"/>
          </a:p>
          <a:p>
            <a:r>
              <a:rPr lang="en-US" sz="2400" dirty="0"/>
              <a:t> White House IIJA Guidebook</a:t>
            </a:r>
          </a:p>
        </p:txBody>
      </p:sp>
      <p:pic>
        <p:nvPicPr>
          <p:cNvPr id="9" name="Picture 8">
            <a:extLst>
              <a:ext uri="{FF2B5EF4-FFF2-40B4-BE49-F238E27FC236}">
                <a16:creationId xmlns:a16="http://schemas.microsoft.com/office/drawing/2014/main" id="{59F43206-48F8-4AE0-9880-0FBD3D7DA8F2}"/>
              </a:ext>
            </a:extLst>
          </p:cNvPr>
          <p:cNvPicPr>
            <a:picLocks noChangeAspect="1"/>
          </p:cNvPicPr>
          <p:nvPr/>
        </p:nvPicPr>
        <p:blipFill>
          <a:blip r:embed="rId4"/>
          <a:stretch>
            <a:fillRect/>
          </a:stretch>
        </p:blipFill>
        <p:spPr>
          <a:xfrm>
            <a:off x="6605752" y="2105342"/>
            <a:ext cx="5152245" cy="3850795"/>
          </a:xfrm>
          <a:prstGeom prst="rect">
            <a:avLst/>
          </a:prstGeom>
        </p:spPr>
      </p:pic>
    </p:spTree>
    <p:extLst>
      <p:ext uri="{BB962C8B-B14F-4D97-AF65-F5344CB8AC3E}">
        <p14:creationId xmlns:p14="http://schemas.microsoft.com/office/powerpoint/2010/main" val="1307622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72326B9-91A6-45F2-BD0B-157C86AB9C37}"/>
              </a:ext>
            </a:extLst>
          </p:cNvPr>
          <p:cNvSpPr>
            <a:spLocks noGrp="1"/>
          </p:cNvSpPr>
          <p:nvPr>
            <p:ph type="sldNum" sz="quarter" idx="12"/>
          </p:nvPr>
        </p:nvSpPr>
        <p:spPr/>
        <p:txBody>
          <a:bodyPr/>
          <a:lstStyle/>
          <a:p>
            <a:fld id="{D1CED088-3F90-438F-B570-9D0182528C90}" type="slidenum">
              <a:rPr lang="en-US" smtClean="0"/>
              <a:t>6</a:t>
            </a:fld>
            <a:endParaRPr lang="en-US" dirty="0"/>
          </a:p>
        </p:txBody>
      </p:sp>
      <p:sp>
        <p:nvSpPr>
          <p:cNvPr id="3" name="Title 2">
            <a:extLst>
              <a:ext uri="{FF2B5EF4-FFF2-40B4-BE49-F238E27FC236}">
                <a16:creationId xmlns:a16="http://schemas.microsoft.com/office/drawing/2014/main" id="{EF152E36-0542-4C51-AD0F-C12CB47E8930}"/>
              </a:ext>
            </a:extLst>
          </p:cNvPr>
          <p:cNvSpPr>
            <a:spLocks noGrp="1"/>
          </p:cNvSpPr>
          <p:nvPr>
            <p:ph type="title"/>
          </p:nvPr>
        </p:nvSpPr>
        <p:spPr>
          <a:xfrm>
            <a:off x="581192" y="1037811"/>
            <a:ext cx="11029616" cy="478656"/>
          </a:xfrm>
        </p:spPr>
        <p:txBody>
          <a:bodyPr>
            <a:normAutofit fontScale="90000"/>
          </a:bodyPr>
          <a:lstStyle/>
          <a:p>
            <a:pPr algn="ctr"/>
            <a:r>
              <a:rPr lang="en-US" dirty="0"/>
              <a:t>What </a:t>
            </a:r>
            <a:r>
              <a:rPr lang="en-US" dirty="0" err="1"/>
              <a:t>TypeS</a:t>
            </a:r>
            <a:r>
              <a:rPr lang="en-US" dirty="0"/>
              <a:t> of Infrastructure does the IIJA fund?</a:t>
            </a:r>
          </a:p>
        </p:txBody>
      </p:sp>
      <p:sp>
        <p:nvSpPr>
          <p:cNvPr id="6" name="TextBox 5">
            <a:extLst>
              <a:ext uri="{FF2B5EF4-FFF2-40B4-BE49-F238E27FC236}">
                <a16:creationId xmlns:a16="http://schemas.microsoft.com/office/drawing/2014/main" id="{E6DCC406-E37A-4A08-A668-5B43AA58BFF5}"/>
              </a:ext>
            </a:extLst>
          </p:cNvPr>
          <p:cNvSpPr txBox="1"/>
          <p:nvPr/>
        </p:nvSpPr>
        <p:spPr>
          <a:xfrm>
            <a:off x="451701" y="1920649"/>
            <a:ext cx="5196256" cy="4339650"/>
          </a:xfrm>
          <a:prstGeom prst="rect">
            <a:avLst/>
          </a:prstGeom>
          <a:noFill/>
        </p:spPr>
        <p:txBody>
          <a:bodyPr wrap="square" rtlCol="0">
            <a:spAutoFit/>
          </a:bodyPr>
          <a:lstStyle/>
          <a:p>
            <a:pPr marL="285750" indent="-285750">
              <a:buFont typeface="Arial" panose="020B0604020202020204" pitchFamily="34" charset="0"/>
              <a:buChar char="•"/>
            </a:pPr>
            <a:r>
              <a:rPr lang="en-US" dirty="0"/>
              <a:t>Takes broad view of infrastructure:</a:t>
            </a:r>
            <a:endParaRPr lang="en-US" sz="1600" dirty="0"/>
          </a:p>
          <a:p>
            <a:endParaRPr lang="en-US" dirty="0"/>
          </a:p>
          <a:p>
            <a:r>
              <a:rPr lang="en-US" sz="1400" dirty="0"/>
              <a:t>	- </a:t>
            </a:r>
            <a:r>
              <a:rPr lang="en-US" sz="1600" dirty="0"/>
              <a:t>Transportation </a:t>
            </a:r>
          </a:p>
          <a:p>
            <a:endParaRPr lang="en-US" sz="1600" dirty="0"/>
          </a:p>
          <a:p>
            <a:r>
              <a:rPr lang="en-US" sz="1600" dirty="0"/>
              <a:t>	- Electric vehicles and charging infrastructure</a:t>
            </a:r>
          </a:p>
          <a:p>
            <a:endParaRPr lang="en-US" sz="1600" dirty="0"/>
          </a:p>
          <a:p>
            <a:r>
              <a:rPr lang="en-US" sz="1600" dirty="0"/>
              <a:t>	- Energy</a:t>
            </a:r>
          </a:p>
          <a:p>
            <a:endParaRPr lang="en-US" sz="1600" dirty="0"/>
          </a:p>
          <a:p>
            <a:r>
              <a:rPr lang="en-US" sz="1600" dirty="0"/>
              <a:t>	- Water</a:t>
            </a:r>
          </a:p>
          <a:p>
            <a:endParaRPr lang="en-US" sz="1600" dirty="0"/>
          </a:p>
          <a:p>
            <a:r>
              <a:rPr lang="en-US" sz="1600" dirty="0"/>
              <a:t>	- Broadband</a:t>
            </a:r>
          </a:p>
          <a:p>
            <a:endParaRPr lang="en-US" sz="1600" dirty="0"/>
          </a:p>
          <a:p>
            <a:r>
              <a:rPr lang="en-US" sz="1600" dirty="0"/>
              <a:t>	- Buildings</a:t>
            </a:r>
          </a:p>
          <a:p>
            <a:endParaRPr lang="en-US" sz="1600" dirty="0"/>
          </a:p>
          <a:p>
            <a:r>
              <a:rPr lang="en-US" sz="1600" dirty="0"/>
              <a:t>	- Research and Development</a:t>
            </a:r>
          </a:p>
          <a:p>
            <a:endParaRPr lang="en-US" sz="1600" dirty="0"/>
          </a:p>
          <a:p>
            <a:r>
              <a:rPr lang="en-US" sz="1600" dirty="0"/>
              <a:t>	- Manufacturing</a:t>
            </a:r>
          </a:p>
        </p:txBody>
      </p:sp>
      <p:sp>
        <p:nvSpPr>
          <p:cNvPr id="8" name="TextBox 7">
            <a:extLst>
              <a:ext uri="{FF2B5EF4-FFF2-40B4-BE49-F238E27FC236}">
                <a16:creationId xmlns:a16="http://schemas.microsoft.com/office/drawing/2014/main" id="{0B11C191-C030-4518-8173-18981F12E66B}"/>
              </a:ext>
            </a:extLst>
          </p:cNvPr>
          <p:cNvSpPr txBox="1"/>
          <p:nvPr/>
        </p:nvSpPr>
        <p:spPr>
          <a:xfrm>
            <a:off x="5826580" y="2250357"/>
            <a:ext cx="4731720" cy="2062103"/>
          </a:xfrm>
          <a:prstGeom prst="rect">
            <a:avLst/>
          </a:prstGeom>
          <a:noFill/>
        </p:spPr>
        <p:txBody>
          <a:bodyPr wrap="square" rtlCol="0">
            <a:spAutoFit/>
          </a:bodyPr>
          <a:lstStyle/>
          <a:p>
            <a:r>
              <a:rPr lang="en-US" sz="1600" dirty="0"/>
              <a:t>Transportation:</a:t>
            </a:r>
          </a:p>
          <a:p>
            <a:r>
              <a:rPr lang="en-US" sz="1600" dirty="0"/>
              <a:t>Roads and Bridges 		-$110B</a:t>
            </a:r>
          </a:p>
          <a:p>
            <a:r>
              <a:rPr lang="en-US" sz="1600" dirty="0"/>
              <a:t>Railroads 				- $ 66B</a:t>
            </a:r>
          </a:p>
          <a:p>
            <a:r>
              <a:rPr lang="en-US" sz="1600" dirty="0"/>
              <a:t>Public Transit 			- $ 39B</a:t>
            </a:r>
          </a:p>
          <a:p>
            <a:r>
              <a:rPr lang="en-US" sz="1600" dirty="0"/>
              <a:t>Airports 				- $ 25B</a:t>
            </a:r>
          </a:p>
          <a:p>
            <a:r>
              <a:rPr lang="en-US" sz="1600" dirty="0"/>
              <a:t>Ports 				- $ 15B</a:t>
            </a:r>
          </a:p>
          <a:p>
            <a:r>
              <a:rPr lang="en-US" sz="1600" dirty="0"/>
              <a:t>Road Safety			- $ 11B</a:t>
            </a:r>
          </a:p>
          <a:p>
            <a:r>
              <a:rPr lang="en-US" sz="1600" dirty="0"/>
              <a:t>Reconnecting Communities -$   1B</a:t>
            </a:r>
          </a:p>
        </p:txBody>
      </p:sp>
      <p:sp>
        <p:nvSpPr>
          <p:cNvPr id="9" name="TextBox 8">
            <a:extLst>
              <a:ext uri="{FF2B5EF4-FFF2-40B4-BE49-F238E27FC236}">
                <a16:creationId xmlns:a16="http://schemas.microsoft.com/office/drawing/2014/main" id="{E5B62B5E-3A4B-4230-9E0C-42B03919368E}"/>
              </a:ext>
            </a:extLst>
          </p:cNvPr>
          <p:cNvSpPr txBox="1"/>
          <p:nvPr/>
        </p:nvSpPr>
        <p:spPr>
          <a:xfrm>
            <a:off x="5826580" y="4446562"/>
            <a:ext cx="3667124" cy="1815882"/>
          </a:xfrm>
          <a:prstGeom prst="rect">
            <a:avLst/>
          </a:prstGeom>
          <a:noFill/>
        </p:spPr>
        <p:txBody>
          <a:bodyPr wrap="square" rtlCol="0">
            <a:spAutoFit/>
          </a:bodyPr>
          <a:lstStyle/>
          <a:p>
            <a:r>
              <a:rPr lang="en-US" sz="1600" dirty="0"/>
              <a:t>Utilities:</a:t>
            </a:r>
          </a:p>
          <a:p>
            <a:r>
              <a:rPr lang="en-US" sz="1600" dirty="0"/>
              <a:t>Power Infrastructure		 - $ 65B</a:t>
            </a:r>
          </a:p>
          <a:p>
            <a:r>
              <a:rPr lang="en-US" sz="1600" dirty="0"/>
              <a:t>Broadband				 - $ 65B</a:t>
            </a:r>
          </a:p>
          <a:p>
            <a:r>
              <a:rPr lang="en-US" sz="1600" dirty="0"/>
              <a:t>Water Infrastructure		 - $ 55B</a:t>
            </a:r>
          </a:p>
          <a:p>
            <a:r>
              <a:rPr lang="en-US" sz="1600" dirty="0"/>
              <a:t>Resilience 				-  $ 47B</a:t>
            </a:r>
          </a:p>
          <a:p>
            <a:r>
              <a:rPr lang="en-US" sz="1600" dirty="0"/>
              <a:t>Pollution remediation 	-  $ 21B</a:t>
            </a:r>
          </a:p>
          <a:p>
            <a:r>
              <a:rPr lang="en-US" sz="1600" dirty="0"/>
              <a:t>Western Water Infrastructure -$8B</a:t>
            </a:r>
          </a:p>
        </p:txBody>
      </p:sp>
      <p:sp>
        <p:nvSpPr>
          <p:cNvPr id="4" name="TextBox 3">
            <a:extLst>
              <a:ext uri="{FF2B5EF4-FFF2-40B4-BE49-F238E27FC236}">
                <a16:creationId xmlns:a16="http://schemas.microsoft.com/office/drawing/2014/main" id="{B6A7A50D-C8FF-417D-8969-CAB8D04222AC}"/>
              </a:ext>
            </a:extLst>
          </p:cNvPr>
          <p:cNvSpPr txBox="1"/>
          <p:nvPr/>
        </p:nvSpPr>
        <p:spPr>
          <a:xfrm>
            <a:off x="6644993" y="1911803"/>
            <a:ext cx="3094893" cy="338554"/>
          </a:xfrm>
          <a:prstGeom prst="rect">
            <a:avLst/>
          </a:prstGeom>
          <a:noFill/>
        </p:spPr>
        <p:txBody>
          <a:bodyPr wrap="square" rtlCol="0">
            <a:spAutoFit/>
          </a:bodyPr>
          <a:lstStyle/>
          <a:p>
            <a:r>
              <a:rPr lang="en-US" sz="1600" b="1" dirty="0"/>
              <a:t>New Funding</a:t>
            </a:r>
            <a:endParaRPr lang="en-US" b="1" dirty="0"/>
          </a:p>
        </p:txBody>
      </p:sp>
      <p:cxnSp>
        <p:nvCxnSpPr>
          <p:cNvPr id="7" name="Straight Connector 6">
            <a:extLst>
              <a:ext uri="{FF2B5EF4-FFF2-40B4-BE49-F238E27FC236}">
                <a16:creationId xmlns:a16="http://schemas.microsoft.com/office/drawing/2014/main" id="{411601B6-2DF2-45F2-BD73-811F4F114B76}"/>
              </a:ext>
            </a:extLst>
          </p:cNvPr>
          <p:cNvCxnSpPr>
            <a:cxnSpLocks/>
          </p:cNvCxnSpPr>
          <p:nvPr/>
        </p:nvCxnSpPr>
        <p:spPr>
          <a:xfrm>
            <a:off x="5123793" y="2033752"/>
            <a:ext cx="0" cy="457200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3730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6F02C-4B9D-4C50-8C58-3F60C132E4E2}"/>
              </a:ext>
            </a:extLst>
          </p:cNvPr>
          <p:cNvSpPr>
            <a:spLocks noGrp="1"/>
          </p:cNvSpPr>
          <p:nvPr>
            <p:ph type="title"/>
          </p:nvPr>
        </p:nvSpPr>
        <p:spPr>
          <a:xfrm>
            <a:off x="581192" y="702156"/>
            <a:ext cx="11029616" cy="620458"/>
          </a:xfrm>
        </p:spPr>
        <p:txBody>
          <a:bodyPr>
            <a:normAutofit/>
          </a:bodyPr>
          <a:lstStyle/>
          <a:p>
            <a:pPr algn="ctr"/>
            <a:r>
              <a:rPr lang="en-US" sz="2000" dirty="0"/>
              <a:t>How much Funding is available for Transportation Programs?</a:t>
            </a:r>
          </a:p>
        </p:txBody>
      </p:sp>
      <p:sp>
        <p:nvSpPr>
          <p:cNvPr id="3" name="Content Placeholder 2">
            <a:extLst>
              <a:ext uri="{FF2B5EF4-FFF2-40B4-BE49-F238E27FC236}">
                <a16:creationId xmlns:a16="http://schemas.microsoft.com/office/drawing/2014/main" id="{EB68441B-AC82-42E5-848D-622068DF78C2}"/>
              </a:ext>
            </a:extLst>
          </p:cNvPr>
          <p:cNvSpPr>
            <a:spLocks noGrp="1"/>
          </p:cNvSpPr>
          <p:nvPr>
            <p:ph idx="1"/>
          </p:nvPr>
        </p:nvSpPr>
        <p:spPr>
          <a:xfrm>
            <a:off x="581192" y="1894114"/>
            <a:ext cx="11029615" cy="4648729"/>
          </a:xfrm>
        </p:spPr>
        <p:txBody>
          <a:bodyPr>
            <a:normAutofit/>
          </a:bodyPr>
          <a:lstStyle/>
          <a:p>
            <a:r>
              <a:rPr lang="en-US" dirty="0"/>
              <a:t>$567.5 billion for Departments of Transportation (DOT) programs</a:t>
            </a:r>
          </a:p>
          <a:p>
            <a:pPr lvl="1"/>
            <a:r>
              <a:rPr lang="en-US" dirty="0"/>
              <a:t>$293.4 billion in baseline spending (i.e. funding re-authorized from prior transportation laws)</a:t>
            </a:r>
          </a:p>
          <a:p>
            <a:pPr lvl="1"/>
            <a:r>
              <a:rPr lang="en-US" b="1" i="1" dirty="0">
                <a:solidFill>
                  <a:srgbClr val="FF0000"/>
                </a:solidFill>
              </a:rPr>
              <a:t>$274.1 billion is new spending for transportation </a:t>
            </a:r>
            <a:endParaRPr lang="en-US" dirty="0"/>
          </a:p>
          <a:p>
            <a:pPr lvl="2"/>
            <a:r>
              <a:rPr lang="en-US" dirty="0"/>
              <a:t>Funding will be distributed by:</a:t>
            </a:r>
          </a:p>
          <a:p>
            <a:pPr lvl="3"/>
            <a:r>
              <a:rPr lang="en-US" dirty="0"/>
              <a:t>formula </a:t>
            </a:r>
          </a:p>
          <a:p>
            <a:pPr lvl="3"/>
            <a:r>
              <a:rPr lang="en-US" dirty="0"/>
              <a:t>competitive grants</a:t>
            </a:r>
          </a:p>
          <a:p>
            <a:pPr lvl="3"/>
            <a:r>
              <a:rPr lang="en-US" dirty="0"/>
              <a:t>low-cost loans</a:t>
            </a:r>
          </a:p>
          <a:p>
            <a:pPr lvl="2"/>
            <a:r>
              <a:rPr lang="en-US" dirty="0"/>
              <a:t>State Departments of Transportation, transit agencies and airports will receive formula funds directly.</a:t>
            </a:r>
          </a:p>
          <a:p>
            <a:pPr lvl="3"/>
            <a:r>
              <a:rPr lang="en-US" dirty="0"/>
              <a:t>Some formula funds include specific set-asides requirements for local governments, and certain activities including planning activities and bridges </a:t>
            </a:r>
          </a:p>
          <a:p>
            <a:pPr lvl="2"/>
            <a:r>
              <a:rPr lang="en-US" dirty="0"/>
              <a:t>In many instances, MPOs and RTPOs are specifically identified as being eligible to apply for competitive grants.</a:t>
            </a:r>
          </a:p>
          <a:p>
            <a:pPr lvl="1"/>
            <a:endParaRPr lang="en-US" dirty="0"/>
          </a:p>
          <a:p>
            <a:pPr lvl="1"/>
            <a:endParaRPr lang="en-US" dirty="0"/>
          </a:p>
        </p:txBody>
      </p:sp>
      <p:sp>
        <p:nvSpPr>
          <p:cNvPr id="4" name="Slide Number Placeholder 3">
            <a:extLst>
              <a:ext uri="{FF2B5EF4-FFF2-40B4-BE49-F238E27FC236}">
                <a16:creationId xmlns:a16="http://schemas.microsoft.com/office/drawing/2014/main" id="{57FD6A15-6083-4648-AD72-90C85B3696DA}"/>
              </a:ext>
            </a:extLst>
          </p:cNvPr>
          <p:cNvSpPr>
            <a:spLocks noGrp="1"/>
          </p:cNvSpPr>
          <p:nvPr>
            <p:ph type="sldNum" sz="quarter" idx="12"/>
          </p:nvPr>
        </p:nvSpPr>
        <p:spPr/>
        <p:txBody>
          <a:bodyPr/>
          <a:lstStyle/>
          <a:p>
            <a:fld id="{D1CED088-3F90-438F-B570-9D0182528C90}" type="slidenum">
              <a:rPr lang="en-US" smtClean="0"/>
              <a:t>7</a:t>
            </a:fld>
            <a:endParaRPr lang="en-US" dirty="0"/>
          </a:p>
        </p:txBody>
      </p:sp>
    </p:spTree>
    <p:extLst>
      <p:ext uri="{BB962C8B-B14F-4D97-AF65-F5344CB8AC3E}">
        <p14:creationId xmlns:p14="http://schemas.microsoft.com/office/powerpoint/2010/main" val="646765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EC8BA-D769-4EC8-BFE3-4D382337224E}"/>
              </a:ext>
            </a:extLst>
          </p:cNvPr>
          <p:cNvSpPr>
            <a:spLocks noGrp="1"/>
          </p:cNvSpPr>
          <p:nvPr>
            <p:ph type="title"/>
          </p:nvPr>
        </p:nvSpPr>
        <p:spPr/>
        <p:txBody>
          <a:bodyPr>
            <a:normAutofit/>
          </a:bodyPr>
          <a:lstStyle/>
          <a:p>
            <a:pPr algn="ctr"/>
            <a:r>
              <a:rPr lang="en-US" sz="2000" dirty="0"/>
              <a:t>IIJA includes Significant Increase In Planning (PL) Funds,</a:t>
            </a:r>
            <a:br>
              <a:rPr lang="en-US" sz="2000" dirty="0"/>
            </a:br>
            <a:r>
              <a:rPr lang="en-US" sz="2000" dirty="0"/>
              <a:t>emphasizes CONSULTATION, </a:t>
            </a:r>
            <a:br>
              <a:rPr lang="en-US" sz="2000" dirty="0"/>
            </a:br>
            <a:r>
              <a:rPr lang="en-US" sz="2000" dirty="0"/>
              <a:t>	          and creates new opportunities for grant funding</a:t>
            </a:r>
          </a:p>
        </p:txBody>
      </p:sp>
      <p:sp>
        <p:nvSpPr>
          <p:cNvPr id="3" name="Content Placeholder 2">
            <a:extLst>
              <a:ext uri="{FF2B5EF4-FFF2-40B4-BE49-F238E27FC236}">
                <a16:creationId xmlns:a16="http://schemas.microsoft.com/office/drawing/2014/main" id="{917DD407-1442-4521-AEFB-F0E753C7C0B3}"/>
              </a:ext>
            </a:extLst>
          </p:cNvPr>
          <p:cNvSpPr>
            <a:spLocks noGrp="1"/>
          </p:cNvSpPr>
          <p:nvPr>
            <p:ph idx="1"/>
          </p:nvPr>
        </p:nvSpPr>
        <p:spPr>
          <a:xfrm>
            <a:off x="581192" y="1957388"/>
            <a:ext cx="11029615" cy="4772025"/>
          </a:xfrm>
        </p:spPr>
        <p:txBody>
          <a:bodyPr>
            <a:normAutofit fontScale="92500" lnSpcReduction="10000"/>
          </a:bodyPr>
          <a:lstStyle/>
          <a:p>
            <a:r>
              <a:rPr lang="en-US" sz="2800" dirty="0">
                <a:solidFill>
                  <a:srgbClr val="FF0000"/>
                </a:solidFill>
              </a:rPr>
              <a:t>Planning funds </a:t>
            </a:r>
            <a:r>
              <a:rPr lang="en-US" sz="2800" dirty="0"/>
              <a:t>are a set-aside of the Surface Transportation Block Grant Program. </a:t>
            </a:r>
          </a:p>
          <a:p>
            <a:pPr lvl="1"/>
            <a:r>
              <a:rPr lang="en-US" dirty="0"/>
              <a:t>Because STBG grows to $72 billion, </a:t>
            </a:r>
            <a:r>
              <a:rPr lang="en-US" sz="1900" dirty="0">
                <a:solidFill>
                  <a:srgbClr val="FF0000"/>
                </a:solidFill>
              </a:rPr>
              <a:t>funding for Metropolitan Planning activities (PL- funds) grows by more than 30%  </a:t>
            </a:r>
            <a:r>
              <a:rPr lang="en-US" dirty="0"/>
              <a:t> to $2.28 billion over the life of the IIJA. </a:t>
            </a:r>
          </a:p>
          <a:p>
            <a:pPr lvl="1"/>
            <a:r>
              <a:rPr lang="en-US" dirty="0"/>
              <a:t>State Planning and Research (SPR) also increases significantly in tandem with the increase in STBG, which some RTPOs use as planning funds</a:t>
            </a:r>
          </a:p>
          <a:p>
            <a:r>
              <a:rPr lang="en-US" dirty="0"/>
              <a:t>Various requirements for </a:t>
            </a:r>
            <a:r>
              <a:rPr lang="en-US" dirty="0">
                <a:solidFill>
                  <a:srgbClr val="FF0000"/>
                </a:solidFill>
              </a:rPr>
              <a:t>consultation with Regional Transportation Planning Organizations </a:t>
            </a:r>
            <a:r>
              <a:rPr lang="en-US" dirty="0"/>
              <a:t>are emphasized in the IIJA, and RTPOs are specifically identified as eligible for grant funding – for example,</a:t>
            </a:r>
          </a:p>
          <a:p>
            <a:pPr lvl="1"/>
            <a:r>
              <a:rPr lang="en-US" dirty="0"/>
              <a:t>The IIJA requires that </a:t>
            </a:r>
            <a:r>
              <a:rPr lang="en-US" dirty="0">
                <a:solidFill>
                  <a:schemeClr val="tx1"/>
                </a:solidFill>
              </a:rPr>
              <a:t>states</a:t>
            </a:r>
            <a:r>
              <a:rPr lang="en-US" i="1" dirty="0">
                <a:solidFill>
                  <a:schemeClr val="tx1"/>
                </a:solidFill>
              </a:rPr>
              <a:t> shall consult with </a:t>
            </a:r>
            <a:r>
              <a:rPr lang="en-US" i="1" dirty="0">
                <a:solidFill>
                  <a:srgbClr val="FF0000"/>
                </a:solidFill>
              </a:rPr>
              <a:t>RTPOs</a:t>
            </a:r>
            <a:r>
              <a:rPr lang="en-US" i="1" dirty="0">
                <a:solidFill>
                  <a:schemeClr val="tx1"/>
                </a:solidFill>
              </a:rPr>
              <a:t> before obligating funding in areas with a population less than 50,000 </a:t>
            </a:r>
            <a:r>
              <a:rPr lang="en-US" dirty="0"/>
              <a:t>if a regional transportation planning organization represents that geographic area.</a:t>
            </a:r>
          </a:p>
          <a:p>
            <a:pPr lvl="1"/>
            <a:r>
              <a:rPr lang="en-US" dirty="0"/>
              <a:t>Under the new $6.41 billion </a:t>
            </a:r>
            <a:r>
              <a:rPr lang="en-US" dirty="0">
                <a:solidFill>
                  <a:srgbClr val="FF0000"/>
                </a:solidFill>
              </a:rPr>
              <a:t>Carbon Reduction Program, </a:t>
            </a:r>
            <a:r>
              <a:rPr lang="en-US" dirty="0">
                <a:solidFill>
                  <a:schemeClr val="tx1"/>
                </a:solidFill>
              </a:rPr>
              <a:t>states are required to consult with any </a:t>
            </a:r>
            <a:r>
              <a:rPr lang="en-US" i="1" dirty="0">
                <a:solidFill>
                  <a:srgbClr val="FF0000"/>
                </a:solidFill>
              </a:rPr>
              <a:t>RTPO </a:t>
            </a:r>
            <a:r>
              <a:rPr lang="en-US" dirty="0"/>
              <a:t>or MPO that represents the rural area prior to determining which activities should be carried out under a specific carbon reduction project. States must also suballocate 65 percent of funds apportioned to this program on a per-capita basis to counties and other local governments in the same way STBG funds are distributed.</a:t>
            </a:r>
          </a:p>
          <a:p>
            <a:pPr lvl="1"/>
            <a:endParaRPr lang="en-US" dirty="0"/>
          </a:p>
          <a:p>
            <a:pPr marL="0" indent="0">
              <a:buNone/>
            </a:pPr>
            <a:r>
              <a:rPr lang="en-US" dirty="0"/>
              <a:t>	 </a:t>
            </a:r>
          </a:p>
        </p:txBody>
      </p:sp>
      <p:sp>
        <p:nvSpPr>
          <p:cNvPr id="4" name="Slide Number Placeholder 3">
            <a:extLst>
              <a:ext uri="{FF2B5EF4-FFF2-40B4-BE49-F238E27FC236}">
                <a16:creationId xmlns:a16="http://schemas.microsoft.com/office/drawing/2014/main" id="{04FF7DEF-F40D-4A42-9299-17683BD3AE21}"/>
              </a:ext>
            </a:extLst>
          </p:cNvPr>
          <p:cNvSpPr>
            <a:spLocks noGrp="1"/>
          </p:cNvSpPr>
          <p:nvPr>
            <p:ph type="sldNum" sz="quarter" idx="12"/>
          </p:nvPr>
        </p:nvSpPr>
        <p:spPr/>
        <p:txBody>
          <a:bodyPr/>
          <a:lstStyle/>
          <a:p>
            <a:fld id="{D1CED088-3F90-438F-B570-9D0182528C90}" type="slidenum">
              <a:rPr lang="en-US" smtClean="0"/>
              <a:t>8</a:t>
            </a:fld>
            <a:endParaRPr lang="en-US" dirty="0"/>
          </a:p>
        </p:txBody>
      </p:sp>
    </p:spTree>
    <p:extLst>
      <p:ext uri="{BB962C8B-B14F-4D97-AF65-F5344CB8AC3E}">
        <p14:creationId xmlns:p14="http://schemas.microsoft.com/office/powerpoint/2010/main" val="2290309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B3A5FB7-8378-4F8B-92A7-E5371D7FD239}"/>
              </a:ext>
            </a:extLst>
          </p:cNvPr>
          <p:cNvSpPr>
            <a:spLocks noGrp="1"/>
          </p:cNvSpPr>
          <p:nvPr>
            <p:ph type="sldNum" sz="quarter" idx="12"/>
          </p:nvPr>
        </p:nvSpPr>
        <p:spPr/>
        <p:txBody>
          <a:bodyPr/>
          <a:lstStyle/>
          <a:p>
            <a:fld id="{D1CED088-3F90-438F-B570-9D0182528C90}" type="slidenum">
              <a:rPr lang="en-US" smtClean="0"/>
              <a:t>9</a:t>
            </a:fld>
            <a:endParaRPr lang="en-US" dirty="0"/>
          </a:p>
        </p:txBody>
      </p:sp>
      <p:sp>
        <p:nvSpPr>
          <p:cNvPr id="3" name="Title 2">
            <a:extLst>
              <a:ext uri="{FF2B5EF4-FFF2-40B4-BE49-F238E27FC236}">
                <a16:creationId xmlns:a16="http://schemas.microsoft.com/office/drawing/2014/main" id="{7E0D268E-7755-4D17-9F49-7D1AC24BE927}"/>
              </a:ext>
            </a:extLst>
          </p:cNvPr>
          <p:cNvSpPr>
            <a:spLocks noGrp="1"/>
          </p:cNvSpPr>
          <p:nvPr>
            <p:ph type="title"/>
          </p:nvPr>
        </p:nvSpPr>
        <p:spPr>
          <a:xfrm>
            <a:off x="575894" y="729658"/>
            <a:ext cx="11029616" cy="470492"/>
          </a:xfrm>
        </p:spPr>
        <p:txBody>
          <a:bodyPr>
            <a:normAutofit/>
          </a:bodyPr>
          <a:lstStyle/>
          <a:p>
            <a:pPr algn="ctr"/>
            <a:r>
              <a:rPr lang="en-US" sz="2000" dirty="0"/>
              <a:t>Requirements for consultation or New RTPO eligibility</a:t>
            </a:r>
          </a:p>
        </p:txBody>
      </p:sp>
      <p:sp>
        <p:nvSpPr>
          <p:cNvPr id="4" name="TextBox 3">
            <a:extLst>
              <a:ext uri="{FF2B5EF4-FFF2-40B4-BE49-F238E27FC236}">
                <a16:creationId xmlns:a16="http://schemas.microsoft.com/office/drawing/2014/main" id="{B7BE76F7-7DDC-458B-AB4D-7B3AE1AE0E8E}"/>
              </a:ext>
            </a:extLst>
          </p:cNvPr>
          <p:cNvSpPr txBox="1"/>
          <p:nvPr/>
        </p:nvSpPr>
        <p:spPr>
          <a:xfrm>
            <a:off x="575894" y="2157413"/>
            <a:ext cx="11182719" cy="3046988"/>
          </a:xfrm>
          <a:prstGeom prst="rect">
            <a:avLst/>
          </a:prstGeom>
          <a:noFill/>
        </p:spPr>
        <p:txBody>
          <a:bodyPr wrap="square" rtlCol="0">
            <a:spAutoFit/>
          </a:bodyPr>
          <a:lstStyle/>
          <a:p>
            <a:pPr marL="285750" indent="-285750">
              <a:buFont typeface="Arial" panose="020B0604020202020204" pitchFamily="34" charset="0"/>
              <a:buChar char="•"/>
            </a:pPr>
            <a:r>
              <a:rPr lang="en-US" sz="1600" dirty="0"/>
              <a:t>Under the </a:t>
            </a:r>
            <a:r>
              <a:rPr lang="en-US" sz="1600" i="1" dirty="0"/>
              <a:t>new</a:t>
            </a:r>
            <a:r>
              <a:rPr lang="en-US" sz="1600" b="1" i="1" dirty="0"/>
              <a:t> </a:t>
            </a:r>
            <a:r>
              <a:rPr lang="en-US" sz="1600" b="1" i="1" dirty="0">
                <a:solidFill>
                  <a:srgbClr val="FF0000"/>
                </a:solidFill>
              </a:rPr>
              <a:t>Transportation Access Pilot Program </a:t>
            </a:r>
            <a:r>
              <a:rPr lang="en-US" sz="1600" dirty="0"/>
              <a:t>which is intended to develop or procure </a:t>
            </a:r>
            <a:r>
              <a:rPr lang="en-US" sz="1600" dirty="0">
                <a:solidFill>
                  <a:srgbClr val="FF0000"/>
                </a:solidFill>
              </a:rPr>
              <a:t>accessibility data </a:t>
            </a:r>
            <a:r>
              <a:rPr lang="en-US" sz="1600" dirty="0"/>
              <a:t>that will improve transportation planning and measure access by mode to important destinations, </a:t>
            </a:r>
            <a:r>
              <a:rPr lang="en-US" sz="1600" i="1" dirty="0">
                <a:solidFill>
                  <a:srgbClr val="FF0000"/>
                </a:solidFill>
              </a:rPr>
              <a:t>regional transportation planning organizations </a:t>
            </a:r>
            <a:r>
              <a:rPr lang="en-US" sz="1600" dirty="0">
                <a:solidFill>
                  <a:srgbClr val="FF0000"/>
                </a:solidFill>
              </a:rPr>
              <a:t>are specifically identified as eligible </a:t>
            </a:r>
            <a:r>
              <a:rPr lang="en-US" sz="1600" dirty="0"/>
              <a:t>participants in the pilot program. </a:t>
            </a:r>
          </a:p>
          <a:p>
            <a:endParaRPr lang="en-US" sz="1600" dirty="0"/>
          </a:p>
          <a:p>
            <a:pPr marL="285750" indent="-285750">
              <a:buFont typeface="Arial" panose="020B0604020202020204" pitchFamily="34" charset="0"/>
              <a:buChar char="•"/>
            </a:pPr>
            <a:r>
              <a:rPr lang="en-US" sz="1600" dirty="0"/>
              <a:t>Under the new </a:t>
            </a:r>
            <a:r>
              <a:rPr lang="en-US" sz="1600" b="1" i="1" dirty="0">
                <a:solidFill>
                  <a:srgbClr val="FF0000"/>
                </a:solidFill>
              </a:rPr>
              <a:t>Rural Surface Transportation Grant Program </a:t>
            </a:r>
            <a:r>
              <a:rPr lang="en-US" sz="1600" i="1" dirty="0"/>
              <a:t>( $2 billion over five years) </a:t>
            </a:r>
            <a:r>
              <a:rPr lang="en-US" sz="1600" dirty="0"/>
              <a:t>“rural areas” are defined as any area outside of an urbanized area with a population over 200,000.   The Secretary can make grants (generally over $25 million) to expand the surface transportation infrastructure in rural areas.  Eligible entities specifically include </a:t>
            </a:r>
            <a:r>
              <a:rPr lang="en-US" sz="1600" i="1" dirty="0">
                <a:solidFill>
                  <a:srgbClr val="FF0000"/>
                </a:solidFill>
              </a:rPr>
              <a:t>regional transportation planning organizations.</a:t>
            </a:r>
          </a:p>
          <a:p>
            <a:endParaRPr lang="en-US" sz="1600" b="1" dirty="0"/>
          </a:p>
          <a:p>
            <a:pPr marL="285750" indent="-285750">
              <a:buFont typeface="Arial" panose="020B0604020202020204" pitchFamily="34" charset="0"/>
              <a:buChar char="•"/>
            </a:pPr>
            <a:r>
              <a:rPr lang="en-US" sz="1600" dirty="0"/>
              <a:t>Amtrak – the IIJA includes significant new funding for Amtrak, and requires that the Secretary conduct a study to evaluate the restoration of daily intercity rail passenger service along discontinued Amtrak’s long-distance routes, and </a:t>
            </a:r>
            <a:r>
              <a:rPr lang="en-US" sz="1600" dirty="0">
                <a:solidFill>
                  <a:srgbClr val="FF0000"/>
                </a:solidFill>
              </a:rPr>
              <a:t>requires that </a:t>
            </a:r>
            <a:r>
              <a:rPr lang="en-US" sz="1600" i="1" dirty="0">
                <a:solidFill>
                  <a:srgbClr val="FF0000"/>
                </a:solidFill>
              </a:rPr>
              <a:t>regional transportation planning organizations be consulted </a:t>
            </a:r>
            <a:r>
              <a:rPr lang="en-US" sz="1600" i="1" dirty="0"/>
              <a:t>i</a:t>
            </a:r>
            <a:r>
              <a:rPr lang="en-US" sz="1600" dirty="0"/>
              <a:t>n the process. </a:t>
            </a:r>
          </a:p>
        </p:txBody>
      </p:sp>
    </p:spTree>
    <p:extLst>
      <p:ext uri="{BB962C8B-B14F-4D97-AF65-F5344CB8AC3E}">
        <p14:creationId xmlns:p14="http://schemas.microsoft.com/office/powerpoint/2010/main" val="3403823695"/>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30385</TotalTime>
  <Words>3021</Words>
  <Application>Microsoft Office PowerPoint</Application>
  <PresentationFormat>Widescreen</PresentationFormat>
  <Paragraphs>324</Paragraphs>
  <Slides>24</Slides>
  <Notes>24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Gill Sans MT</vt:lpstr>
      <vt:lpstr>Open Sans</vt:lpstr>
      <vt:lpstr>Wingdings 2</vt:lpstr>
      <vt:lpstr>Dividend</vt:lpstr>
      <vt:lpstr>PowerPoint Presentation</vt:lpstr>
      <vt:lpstr>PowerPoint Presentation</vt:lpstr>
      <vt:lpstr>ABOUT NADO</vt:lpstr>
      <vt:lpstr>IIJA Overview</vt:lpstr>
      <vt:lpstr>PowerPoint Presentation</vt:lpstr>
      <vt:lpstr>What TypeS of Infrastructure does the IIJA fund?</vt:lpstr>
      <vt:lpstr>How much Funding is available for Transportation Programs?</vt:lpstr>
      <vt:lpstr>IIJA includes Significant Increase In Planning (PL) Funds, emphasizes CONSULTATION,             and creates new opportunities for grant funding</vt:lpstr>
      <vt:lpstr>Requirements for consultation or New RTPO eligibility</vt:lpstr>
      <vt:lpstr>Department of Transportation Competitive Grants</vt:lpstr>
      <vt:lpstr>Department of Transportation Competitive Grants</vt:lpstr>
      <vt:lpstr>Department of Transportation Competitive Grants</vt:lpstr>
      <vt:lpstr>Department of Transportation Competitive Grants</vt:lpstr>
      <vt:lpstr>Transportation Alternatives and other Opportunities for new Funding</vt:lpstr>
      <vt:lpstr>Water Programs</vt:lpstr>
      <vt:lpstr>Broadband Funding: attempting to address the digital divide </vt:lpstr>
      <vt:lpstr>Regional Commissions</vt:lpstr>
      <vt:lpstr>Additional IIJA Resources</vt:lpstr>
      <vt:lpstr>Negotiations continue on  Build Back Better (BBB)</vt:lpstr>
      <vt:lpstr>EDA funding in BBB – House version</vt:lpstr>
      <vt:lpstr>USDA Rural ParTnership Program BBB House version </vt:lpstr>
      <vt:lpstr>Hal Hiemstra: summit strategies </vt:lpstr>
      <vt:lpstr>NADO &amp; DDAA Washington conference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Jamie McCormick</dc:creator>
  <cp:lastModifiedBy>Mirielle Burgoyne</cp:lastModifiedBy>
  <cp:revision>264</cp:revision>
  <cp:lastPrinted>2022-02-03T18:54:21Z</cp:lastPrinted>
  <dcterms:created xsi:type="dcterms:W3CDTF">2021-01-26T18:04:24Z</dcterms:created>
  <dcterms:modified xsi:type="dcterms:W3CDTF">2022-02-07T13:28:20Z</dcterms:modified>
</cp:coreProperties>
</file>